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6" name="Google Shape;12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56" name="Google Shape;56;p1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57" name="Google Shape;57;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60" name="Google Shape;6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3" name="Google Shape;63;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64" name="Google Shape;64;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7" name="Google Shape;67;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68" name="Google Shape;68;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69" name="Google Shape;69;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2" name="Google Shape;72;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75" name="Google Shape;75;p1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76" name="Google Shape;76;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79" name="Google Shape;79;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83" name="Google Shape;83;p2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4" name="Google Shape;84;p2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85" name="Google Shape;85;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88" name="Google Shape;88;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91" name="Google Shape;91;p2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92" name="Google Shape;92;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25"/>
          <p:cNvSpPr txBox="1"/>
          <p:nvPr>
            <p:ph idx="1" type="subTitle"/>
          </p:nvPr>
        </p:nvSpPr>
        <p:spPr>
          <a:xfrm>
            <a:off x="4209700" y="2571750"/>
            <a:ext cx="4659600" cy="2571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t/>
            </a:r>
            <a:endParaRPr b="1" sz="3500"/>
          </a:p>
          <a:p>
            <a:pPr indent="0" lvl="0" marL="0" rtl="0" algn="ctr">
              <a:lnSpc>
                <a:spcPct val="100000"/>
              </a:lnSpc>
              <a:spcBef>
                <a:spcPts val="0"/>
              </a:spcBef>
              <a:spcAft>
                <a:spcPts val="0"/>
              </a:spcAft>
              <a:buSzPts val="2800"/>
              <a:buNone/>
            </a:pPr>
            <a:r>
              <a:rPr b="1" lang="en-IN" sz="3500"/>
              <a:t>          डॉ अनामिका जैन </a:t>
            </a:r>
            <a:endParaRPr b="1" sz="3500"/>
          </a:p>
          <a:p>
            <a:pPr indent="0" lvl="0" marL="0" rtl="0" algn="ctr">
              <a:lnSpc>
                <a:spcPct val="100000"/>
              </a:lnSpc>
              <a:spcBef>
                <a:spcPts val="0"/>
              </a:spcBef>
              <a:spcAft>
                <a:spcPts val="0"/>
              </a:spcAft>
              <a:buSzPts val="2800"/>
              <a:buNone/>
            </a:pPr>
            <a:r>
              <a:rPr b="1" lang="en-IN" sz="3500"/>
              <a:t>           सहायक आचार्य </a:t>
            </a:r>
            <a:endParaRPr b="1" sz="3500"/>
          </a:p>
          <a:p>
            <a:pPr indent="0" lvl="0" marL="0" rtl="0" algn="ctr">
              <a:lnSpc>
                <a:spcPct val="100000"/>
              </a:lnSpc>
              <a:spcBef>
                <a:spcPts val="0"/>
              </a:spcBef>
              <a:spcAft>
                <a:spcPts val="0"/>
              </a:spcAft>
              <a:buSzPts val="2800"/>
              <a:buNone/>
            </a:pPr>
            <a:r>
              <a:rPr b="1" lang="en-IN" sz="3500"/>
              <a:t>             हिन्दी विभाग</a:t>
            </a:r>
            <a:endParaRPr b="1" sz="3500"/>
          </a:p>
        </p:txBody>
      </p:sp>
      <p:sp>
        <p:nvSpPr>
          <p:cNvPr id="100" name="Google Shape;100;p25"/>
          <p:cNvSpPr txBox="1"/>
          <p:nvPr/>
        </p:nvSpPr>
        <p:spPr>
          <a:xfrm rot="43634">
            <a:off x="157950" y="94058"/>
            <a:ext cx="8887316" cy="169123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300"/>
              <a:buFont typeface="Arial"/>
              <a:buNone/>
            </a:pPr>
            <a:r>
              <a:rPr b="1" i="0" lang="en-IN" sz="4400" u="none" cap="none" strike="noStrike">
                <a:solidFill>
                  <a:srgbClr val="000000"/>
                </a:solidFill>
                <a:latin typeface="Arial"/>
                <a:ea typeface="Arial"/>
                <a:cs typeface="Arial"/>
                <a:sym typeface="Arial"/>
              </a:rPr>
              <a:t>   </a:t>
            </a:r>
            <a:r>
              <a:rPr b="1" i="0" lang="en-IN" sz="3500" u="none" cap="none" strike="noStrike">
                <a:solidFill>
                  <a:srgbClr val="000000"/>
                </a:solidFill>
                <a:latin typeface="Arial"/>
                <a:ea typeface="Arial"/>
                <a:cs typeface="Arial"/>
                <a:sym typeface="Arial"/>
              </a:rPr>
              <a:t>जैन कन्या पाठशाला (स्नातकोत्तर) महाविद्यालय    </a:t>
            </a:r>
            <a:r>
              <a:rPr b="1" i="0" lang="en-IN" sz="3200" u="none" cap="none" strike="noStrike">
                <a:solidFill>
                  <a:srgbClr val="000000"/>
                </a:solidFill>
                <a:latin typeface="Arial"/>
                <a:ea typeface="Arial"/>
                <a:cs typeface="Arial"/>
                <a:sym typeface="Arial"/>
              </a:rPr>
              <a:t>                  </a:t>
            </a:r>
            <a:endParaRPr b="1" i="0" sz="32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6"/>
          <p:cNvSpPr txBox="1"/>
          <p:nvPr>
            <p:ph type="ctrTitle"/>
          </p:nvPr>
        </p:nvSpPr>
        <p:spPr>
          <a:xfrm>
            <a:off x="50" y="887975"/>
            <a:ext cx="9144000" cy="36111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IN" sz="3000"/>
              <a:t>बिहारीलाल का जन्म संवत् 1603 ई. ग्वालियर में हुआ। वे जाति के माथुर चौबे (चतुर्वेदी) थे। उनके पिता का नाम केशवराय था। जब बिहारी 8 वर्ष के थे तब इनके पिता इन्हे ओरछा ले आये तथा उनका बचपन बुंदेलखंड में बीता। इनके गुरु नरहरिदास थे और युवावस्था ससुराल मथुरा में व्यतीत हुई, जैसे की निम्न दोहे से प्रकट है -</a:t>
            </a:r>
            <a:endParaRPr sz="3000"/>
          </a:p>
          <a:p>
            <a:pPr indent="0" lvl="0" marL="0" rtl="0" algn="ctr">
              <a:lnSpc>
                <a:spcPct val="100000"/>
              </a:lnSpc>
              <a:spcBef>
                <a:spcPts val="0"/>
              </a:spcBef>
              <a:spcAft>
                <a:spcPts val="0"/>
              </a:spcAft>
              <a:buSzPts val="5200"/>
              <a:buNone/>
            </a:pPr>
            <a:r>
              <a:t/>
            </a:r>
            <a:endParaRPr sz="3000"/>
          </a:p>
          <a:p>
            <a:pPr indent="0" lvl="0" marL="0" rtl="0" algn="ctr">
              <a:lnSpc>
                <a:spcPct val="100000"/>
              </a:lnSpc>
              <a:spcBef>
                <a:spcPts val="0"/>
              </a:spcBef>
              <a:spcAft>
                <a:spcPts val="0"/>
              </a:spcAft>
              <a:buSzPts val="5200"/>
              <a:buNone/>
            </a:pPr>
            <a:r>
              <a:rPr lang="en-IN" sz="3000"/>
              <a:t>जन्म ग्वालियर जानिये खंड बुंदेले बाल।</a:t>
            </a:r>
            <a:endParaRPr sz="3000"/>
          </a:p>
          <a:p>
            <a:pPr indent="0" lvl="0" marL="0" rtl="0" algn="ctr">
              <a:lnSpc>
                <a:spcPct val="100000"/>
              </a:lnSpc>
              <a:spcBef>
                <a:spcPts val="0"/>
              </a:spcBef>
              <a:spcAft>
                <a:spcPts val="0"/>
              </a:spcAft>
              <a:buSzPts val="5200"/>
              <a:buNone/>
            </a:pPr>
            <a:r>
              <a:rPr lang="en-IN" sz="3000"/>
              <a:t>तरुनाई आई सुघर मथुरा बसि ससुराल॥</a:t>
            </a:r>
            <a:endParaRPr sz="3000"/>
          </a:p>
        </p:txBody>
      </p:sp>
      <p:sp>
        <p:nvSpPr>
          <p:cNvPr id="106" name="Google Shape;106;p2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7"/>
          <p:cNvSpPr txBox="1"/>
          <p:nvPr>
            <p:ph type="ctrTitle"/>
          </p:nvPr>
        </p:nvSpPr>
        <p:spPr>
          <a:xfrm>
            <a:off x="311700" y="0"/>
            <a:ext cx="8832300" cy="46965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IN" sz="3000"/>
              <a:t>जयपुर-नरेश सवाई राजा जयसिंह अपनी नयी रानी के प्रेम में इतने डूबे रहते थे कि वे महल से बाहर भी नहीं निकलते थे और राज-काज की ओर कोई ध्यान नहीं देते थे। मंत्री आदि लोग इससे बड़े चिंतित थे, किंतु राजा से कुछ कहने को शक्ति किसी में न थी। बिहारी ने यह कार्य अपने ऊपर लिया। उन्होंने निम्नलिखित दोहा किसी प्रकार राजा के पास पहुंचाया -</a:t>
            </a:r>
            <a:endParaRPr sz="3000"/>
          </a:p>
          <a:p>
            <a:pPr indent="0" lvl="0" marL="0" rtl="0" algn="ctr">
              <a:lnSpc>
                <a:spcPct val="100000"/>
              </a:lnSpc>
              <a:spcBef>
                <a:spcPts val="0"/>
              </a:spcBef>
              <a:spcAft>
                <a:spcPts val="0"/>
              </a:spcAft>
              <a:buSzPts val="5200"/>
              <a:buNone/>
            </a:pPr>
            <a:r>
              <a:t/>
            </a:r>
            <a:endParaRPr sz="3000"/>
          </a:p>
          <a:p>
            <a:pPr indent="0" lvl="0" marL="0" rtl="0" algn="ctr">
              <a:lnSpc>
                <a:spcPct val="100000"/>
              </a:lnSpc>
              <a:spcBef>
                <a:spcPts val="0"/>
              </a:spcBef>
              <a:spcAft>
                <a:spcPts val="0"/>
              </a:spcAft>
              <a:buSzPts val="5200"/>
              <a:buNone/>
            </a:pPr>
            <a:r>
              <a:rPr lang="en-IN" sz="3000"/>
              <a:t>नहिं पराग नहिं मधुर मधु, नहिं विकास यहि काल।</a:t>
            </a:r>
            <a:endParaRPr sz="3000"/>
          </a:p>
          <a:p>
            <a:pPr indent="0" lvl="0" marL="0" rtl="0" algn="ctr">
              <a:lnSpc>
                <a:spcPct val="100000"/>
              </a:lnSpc>
              <a:spcBef>
                <a:spcPts val="0"/>
              </a:spcBef>
              <a:spcAft>
                <a:spcPts val="0"/>
              </a:spcAft>
              <a:buSzPts val="5200"/>
              <a:buNone/>
            </a:pPr>
            <a:r>
              <a:rPr lang="en-IN" sz="3000"/>
              <a:t>अली कली ही सौं बंध्यो, आगे कौन हवाल॥[1]</a:t>
            </a:r>
            <a:endParaRPr sz="3000"/>
          </a:p>
        </p:txBody>
      </p:sp>
      <p:sp>
        <p:nvSpPr>
          <p:cNvPr id="112" name="Google Shape;112;p2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2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t/>
            </a:r>
            <a:endParaRPr/>
          </a:p>
        </p:txBody>
      </p:sp>
      <p:sp>
        <p:nvSpPr>
          <p:cNvPr id="118" name="Google Shape;118;p28"/>
          <p:cNvSpPr txBox="1"/>
          <p:nvPr>
            <p:ph idx="1" type="subTitle"/>
          </p:nvPr>
        </p:nvSpPr>
        <p:spPr>
          <a:xfrm>
            <a:off x="311700" y="557625"/>
            <a:ext cx="8520600" cy="4771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IN">
                <a:solidFill>
                  <a:schemeClr val="dk1"/>
                </a:solidFill>
              </a:rPr>
              <a:t>इस दोहे ने राजा पर मंत्र जैसा कार्य किया। वे रानी के प्रेम-पाश से मुक्त होकर पुनः अपना राज-काज संभालने लगे। वे बिहारी की काव्य कुशलता से इतने प्रभावित हुए कि उन्होंने बिहारी से और भी दोहे रचने के लिए कहा और प्रति दोहे पर एक स्वर्ण मुद्रा देने का वचन दिया। बिहारी जयपुर नरेश के दरबार में रहकर काव्य-रचना करने लगे, वहां उन्हें पर्याप्त धन और यश मिला |                     बिहारी की एकमात्र रचना सतसई (सप्तशती) है। यह मुक्तक काव्य है। इसमें 719 दोहे संकलित हैं। कतिपय दोहे संदिग्ध भी माने जाते हैं। सभी दोहे सुंदर और सराहनीय हैं तथापि तनिक विचारपूर्वक बारीकी से देखने पर लगभग 200 दोहे अति उत्कृष्ट </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29"/>
          <p:cNvSpPr txBox="1"/>
          <p:nvPr>
            <p:ph idx="1" type="subTitle"/>
          </p:nvPr>
        </p:nvSpPr>
        <p:spPr>
          <a:xfrm>
            <a:off x="0" y="657675"/>
            <a:ext cx="9144000" cy="4485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IN" sz="3000">
                <a:solidFill>
                  <a:schemeClr val="dk1"/>
                </a:solidFill>
              </a:rPr>
              <a:t>ठहरते हैं। 'सतसई' में ब्रजभाषा का प्रयोग हुआ है। ब्रजभाषा ही उस समय उत्तर भारत की एक सर्वमान्य तथा सर्व-कवि-सम्मानित ग्राह्य काव्यभाषा के रूप में प्रतिष्ठित थी। इसका प्रचार और प्रसार इतना हो चुका था कि इसमें अनेकरूपता का आ जाना सहज संभव था। बिहारी ने इसे एकरूपता के साथ रखने का स्तुत्य सफल प्रयास किया और इसे निश्चित साहित्यिक रूप में रख दिया। इससे ब्रजभाषा मँजकर निखर उठी। इस सतसई को तीन मुख्य भागों में विभक्त कर सकते हैं- नीति विषयक, भक्ति और अध्यात्म भावपरक, तथा श्रृंगारपरक।</a:t>
            </a:r>
            <a:r>
              <a:rPr lang="en-IN">
                <a:solidFill>
                  <a:schemeClr val="dk1"/>
                </a:solidFill>
              </a:rPr>
              <a:t> </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30"/>
          <p:cNvSpPr txBox="1"/>
          <p:nvPr>
            <p:ph type="ctrTitle"/>
          </p:nvPr>
        </p:nvSpPr>
        <p:spPr>
          <a:xfrm>
            <a:off x="311700" y="185200"/>
            <a:ext cx="8520600" cy="46938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IN" sz="3000"/>
              <a:t>टीकाएँ :</a:t>
            </a:r>
            <a:endParaRPr sz="3000"/>
          </a:p>
          <a:p>
            <a:pPr indent="0" lvl="0" marL="0" rtl="0" algn="ctr">
              <a:lnSpc>
                <a:spcPct val="100000"/>
              </a:lnSpc>
              <a:spcBef>
                <a:spcPts val="0"/>
              </a:spcBef>
              <a:spcAft>
                <a:spcPts val="0"/>
              </a:spcAft>
              <a:buSzPts val="5200"/>
              <a:buNone/>
            </a:pPr>
            <a:r>
              <a:rPr lang="en-IN" sz="3000"/>
              <a:t>'सतसई' पर अनेक कवियों और लेखकों ने टीकाएँ लिखीं। कुल ५४ टीकाएँ मुख्य रूप से प्राप्त हुई हैं। रत्नाकर जी की बिहारी रत्नाकर नामक एक अंतिम टीका है, यह सर्वांग सुंदर है। सतसई के अनुवाद भी संस्कृत, उर्दू (फारसी) आदि में हुए हैं और कतिपय कवियों ने सतसई के दोहों को स्पष्ट करते हुए कुंडलिया आदि छंदों के द्वारा विशिष्टीकृत किया है। अन्य पूर्वापरवर्ती कवियों के साथ भावसाम्य भी प्रकट किया गया है। कुछ टीकाएँ फारसी और संस्कृत में लिखी गईं हैं। टीकाकारों ने सतसई में दोहों के क्रम भी अपने अपने विचार से रखे हैं। </a:t>
            </a:r>
            <a:endParaRPr sz="3000"/>
          </a:p>
        </p:txBody>
      </p:sp>
      <p:sp>
        <p:nvSpPr>
          <p:cNvPr id="129" name="Google Shape;129;p30"/>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3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IN" sz="6200"/>
              <a:t>धन्यवाद</a:t>
            </a:r>
            <a:endParaRPr sz="6200"/>
          </a:p>
        </p:txBody>
      </p:sp>
      <p:sp>
        <p:nvSpPr>
          <p:cNvPr id="135" name="Google Shape;135;p3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