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0"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sz="11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56" name="Google Shape;56;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57" name="Google Shape;5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60" name="Google Shape;6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3" name="Google Shape;63;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64" name="Google Shape;6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7" name="Google Shape;67;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68" name="Google Shape;68;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69" name="Google Shape;6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2" name="Google Shape;72;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75" name="Google Shape;75;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76" name="Google Shape;76;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79" name="Google Shape;79;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83" name="Google Shape;83;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4" name="Google Shape;84;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85" name="Google Shape;8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88" name="Google Shape;88;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1" name="Google Shape;91;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92" name="Google Shape;92;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
          <p:cNvSpPr txBox="1"/>
          <p:nvPr>
            <p:ph type="ctrTitle"/>
          </p:nvPr>
        </p:nvSpPr>
        <p:spPr>
          <a:xfrm>
            <a:off x="4572000" y="2567300"/>
            <a:ext cx="4329000" cy="22842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b="1" lang="en-IN" u="sng"/>
              <a:t>                                  </a:t>
            </a:r>
            <a:r>
              <a:rPr b="1" lang="en-IN" sz="2800" u="sng"/>
              <a:t>तृतीय  प्रश्न पत्र                   विशिष्ट रचनाकार :  प्रेमचंद                                             एम ए ( प्रथम वर्ष)                 द्वितीय सेमेस्टर                           </a:t>
            </a:r>
            <a:endParaRPr b="1" sz="2800" u="sng"/>
          </a:p>
        </p:txBody>
      </p:sp>
      <p:sp>
        <p:nvSpPr>
          <p:cNvPr id="135" name="Google Shape;135;p1"/>
          <p:cNvSpPr txBox="1"/>
          <p:nvPr>
            <p:ph idx="1" type="subTitle"/>
          </p:nvPr>
        </p:nvSpPr>
        <p:spPr>
          <a:xfrm>
            <a:off x="-266150" y="1961775"/>
            <a:ext cx="4329000" cy="2284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b="1"/>
          </a:p>
          <a:p>
            <a:pPr indent="0" lvl="0" marL="0" rtl="0" algn="ctr">
              <a:lnSpc>
                <a:spcPct val="100000"/>
              </a:lnSpc>
              <a:spcBef>
                <a:spcPts val="0"/>
              </a:spcBef>
              <a:spcAft>
                <a:spcPts val="0"/>
              </a:spcAft>
              <a:buSzPts val="2800"/>
              <a:buNone/>
            </a:pPr>
            <a:r>
              <a:rPr b="1" lang="en-IN"/>
              <a:t>          </a:t>
            </a:r>
            <a:r>
              <a:rPr b="1" lang="en-IN" sz="3200"/>
              <a:t>डॉ अनामिका जैन </a:t>
            </a:r>
            <a:endParaRPr b="1" sz="3200"/>
          </a:p>
          <a:p>
            <a:pPr indent="0" lvl="0" marL="0" rtl="0" algn="ctr">
              <a:lnSpc>
                <a:spcPct val="100000"/>
              </a:lnSpc>
              <a:spcBef>
                <a:spcPts val="0"/>
              </a:spcBef>
              <a:spcAft>
                <a:spcPts val="0"/>
              </a:spcAft>
              <a:buSzPts val="2800"/>
              <a:buNone/>
            </a:pPr>
            <a:r>
              <a:rPr b="1" lang="en-IN" sz="3200"/>
              <a:t>           सहायक आचार्य </a:t>
            </a:r>
            <a:endParaRPr b="1" sz="3200"/>
          </a:p>
          <a:p>
            <a:pPr indent="0" lvl="0" marL="0" rtl="0" algn="ctr">
              <a:lnSpc>
                <a:spcPct val="100000"/>
              </a:lnSpc>
              <a:spcBef>
                <a:spcPts val="0"/>
              </a:spcBef>
              <a:spcAft>
                <a:spcPts val="0"/>
              </a:spcAft>
              <a:buSzPts val="2800"/>
              <a:buNone/>
            </a:pPr>
            <a:r>
              <a:rPr b="1" lang="en-IN" sz="3200"/>
              <a:t>             हिन्दी विभाग</a:t>
            </a:r>
            <a:endParaRPr b="1" sz="3200"/>
          </a:p>
        </p:txBody>
      </p:sp>
      <p:sp>
        <p:nvSpPr>
          <p:cNvPr id="136" name="Google Shape;136;p1"/>
          <p:cNvSpPr txBox="1"/>
          <p:nvPr/>
        </p:nvSpPr>
        <p:spPr>
          <a:xfrm rot="43521">
            <a:off x="312736" y="776406"/>
            <a:ext cx="8768203" cy="428884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300"/>
              <a:buFont typeface="Arial"/>
              <a:buNone/>
            </a:pPr>
            <a:r>
              <a:rPr i="0" lang="en-IN" sz="3300" cap="none" strike="noStrike">
                <a:solidFill>
                  <a:srgbClr val="000000"/>
                </a:solidFill>
              </a:rPr>
              <a:t>       जैन कन्या पाठशाला (स्नातकोत्तर) महाविद्यालय</a:t>
            </a:r>
            <a:endParaRPr i="0" sz="3300" cap="none" strike="noStrike">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
          <p:cNvSpPr txBox="1"/>
          <p:nvPr>
            <p:ph type="ctrTitle"/>
          </p:nvPr>
        </p:nvSpPr>
        <p:spPr>
          <a:xfrm>
            <a:off x="0" y="450950"/>
            <a:ext cx="9144000" cy="61251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a:p>
        </p:txBody>
      </p:sp>
      <p:sp>
        <p:nvSpPr>
          <p:cNvPr id="139" name="Google Shape;139;p2"/>
          <p:cNvSpPr txBox="1"/>
          <p:nvPr>
            <p:ph idx="1" type="subTitle"/>
          </p:nvPr>
        </p:nvSpPr>
        <p:spPr>
          <a:xfrm>
            <a:off x="0" y="0"/>
            <a:ext cx="9144000" cy="542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IN" sz="4700"/>
              <a:t>                     घासवाली</a:t>
            </a:r>
            <a:endParaRPr sz="4700"/>
          </a:p>
          <a:p>
            <a:pPr indent="0" lvl="0" marL="0" rtl="0" algn="l">
              <a:lnSpc>
                <a:spcPct val="100000"/>
              </a:lnSpc>
              <a:spcBef>
                <a:spcPts val="0"/>
              </a:spcBef>
              <a:spcAft>
                <a:spcPts val="0"/>
              </a:spcAft>
              <a:buSzPts val="2800"/>
              <a:buNone/>
            </a:pPr>
            <a:r>
              <a:rPr lang="en-IN"/>
              <a:t>      </a:t>
            </a:r>
            <a:r>
              <a:rPr lang="en-IN" sz="3200"/>
              <a:t> घासवाली एक रोचक प्रेम कहानी है। प्रेम के अलग भी यह कहानी पतिव्रता धर्म को निभाती दिखाई देती है। कहानी में मुलिया को दलित जाति का दिखाया गया है। मुलिया के सुंदर शरीर के साथ-साथ अच्छे व्यवहार को भी दिखाया गया है। मुलिया का पति महावीर नेक और सच्चा व्यक्ति, जो ताँगा चलाने का काम करता है। कहानी में लेखक ने दिखाने का प्रयास किया है कि निम्न जाति में सुंदरता और वहाँ भी गरीबी तो वह कैसे लोगों के लिए अभिशाप बन जाता है |</a:t>
            </a:r>
            <a:endParaRPr sz="3200"/>
          </a:p>
          <a:p>
            <a:pPr indent="0" lvl="0" marL="0" rtl="0" algn="l">
              <a:lnSpc>
                <a:spcPct val="100000"/>
              </a:lnSpc>
              <a:spcBef>
                <a:spcPts val="0"/>
              </a:spcBef>
              <a:spcAft>
                <a:spcPts val="0"/>
              </a:spcAft>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3"/>
          <p:cNvSpPr txBox="1"/>
          <p:nvPr>
            <p:ph type="ctrTitle"/>
          </p:nvPr>
        </p:nvSpPr>
        <p:spPr>
          <a:xfrm>
            <a:off x="0" y="0"/>
            <a:ext cx="9144000" cy="51435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N" sz="3100"/>
              <a:t>लेकिन सुंदर मन हो तो सभी कुछ बदल जाता है। मुलिया का अपना कोई खेत नहीं है, वह इधर-उधर से घास खोदती है और उसे बाज़ार में बेचने जाती है तो लोग उस पर बुरी नज़र रखते हैं। बुरी नज़र रखने वालों में ठाकुर चैनसिंह भी है, जो एक दिन मुलिया का हाथ पकड़ लेता है। मुलिया के व्यंग्य बाणों और समझदार संवाद को सुनकर ठाकुर का हृदय परिवर्तन हो जाता है।</a:t>
            </a:r>
            <a:endParaRPr sz="3100"/>
          </a:p>
          <a:p>
            <a:pPr indent="0" lvl="0" marL="0" rtl="0" algn="ctr">
              <a:lnSpc>
                <a:spcPct val="100000"/>
              </a:lnSpc>
              <a:spcBef>
                <a:spcPts val="0"/>
              </a:spcBef>
              <a:spcAft>
                <a:spcPts val="0"/>
              </a:spcAft>
              <a:buSzPts val="5200"/>
              <a:buNone/>
            </a:pPr>
            <a:r>
              <a:rPr lang="en-IN" sz="3100"/>
              <a:t>       एक दिन मुलिया बाज़ार में घास बेचने गई थी और लोग उसके बारे में कुछ अच्छा तो कुछ बुरा कह रहे थे। </a:t>
            </a:r>
            <a:endParaRPr sz="3100"/>
          </a:p>
          <a:p>
            <a:pPr indent="0" lvl="0" marL="0" rtl="0" algn="ctr">
              <a:lnSpc>
                <a:spcPct val="100000"/>
              </a:lnSpc>
              <a:spcBef>
                <a:spcPts val="0"/>
              </a:spcBef>
              <a:spcAft>
                <a:spcPts val="0"/>
              </a:spcAft>
              <a:buSzPts val="5200"/>
              <a:buNone/>
            </a:pPr>
            <a:r>
              <a:t/>
            </a:r>
            <a:endParaRPr/>
          </a:p>
        </p:txBody>
      </p:sp>
      <p:sp>
        <p:nvSpPr>
          <p:cNvPr id="142" name="Google Shape;142;p3"/>
          <p:cNvSpPr txBox="1"/>
          <p:nvPr>
            <p:ph idx="1" type="subTitle"/>
          </p:nvPr>
        </p:nvSpPr>
        <p:spPr>
          <a:xfrm>
            <a:off x="158500" y="-235500"/>
            <a:ext cx="9144000" cy="5785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a:p>
        </p:txBody>
      </p:sp>
      <p:sp>
        <p:nvSpPr>
          <p:cNvPr id="145" name="Google Shape;145;p4"/>
          <p:cNvSpPr txBox="1"/>
          <p:nvPr>
            <p:ph idx="1" type="subTitle"/>
          </p:nvPr>
        </p:nvSpPr>
        <p:spPr>
          <a:xfrm>
            <a:off x="311700" y="0"/>
            <a:ext cx="8832300" cy="5143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IN" sz="3300"/>
              <a:t>बात चैनसिंह ने सुनी। घर जाकर चैनसिंह मुलिया के पति महावीर को बुलाता है और मुलिया को कभी बाज़ार घास न बेचने के लिए कहता है, साथ ही साथ महावीर को अपने खेतों में काम करने के लिए भी कहता है। इतना ही नहीं रोजाना एक रूपया फ्री में घर से ले जाने के लिए कहता है, जो की घोड़े का कर्ज उतारने के लिए है। लेकिन यह बात मुलिया को पता न चले इसके लिए वह महावीर को कह देता है।</a:t>
            </a:r>
            <a:endParaRPr sz="3300"/>
          </a:p>
          <a:p>
            <a:pPr indent="0" lvl="0" marL="0" rtl="0" algn="ctr">
              <a:lnSpc>
                <a:spcPct val="100000"/>
              </a:lnSpc>
              <a:spcBef>
                <a:spcPts val="0"/>
              </a:spcBef>
              <a:spcAft>
                <a:spcPts val="0"/>
              </a:spcAft>
              <a:buSzPts val="2800"/>
              <a:buNone/>
            </a:pPr>
            <a:r>
              <a:rPr lang="en-IN" sz="3300"/>
              <a:t>       एक दिन मुलिया चैनसिंह के पीछे-पीछे दौड़े आती है, </a:t>
            </a:r>
            <a:endParaRPr sz="3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5"/>
          <p:cNvSpPr txBox="1"/>
          <p:nvPr>
            <p:ph type="ctrTitle"/>
          </p:nvPr>
        </p:nvSpPr>
        <p:spPr>
          <a:xfrm>
            <a:off x="311700" y="-25"/>
            <a:ext cx="8832300" cy="51435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sz="3600"/>
          </a:p>
          <a:p>
            <a:pPr indent="0" lvl="0" marL="0" rtl="0" algn="ctr">
              <a:lnSpc>
                <a:spcPct val="100000"/>
              </a:lnSpc>
              <a:spcBef>
                <a:spcPts val="0"/>
              </a:spcBef>
              <a:spcAft>
                <a:spcPts val="0"/>
              </a:spcAft>
              <a:buSzPts val="5200"/>
              <a:buNone/>
            </a:pPr>
            <a:r>
              <a:t/>
            </a:r>
            <a:endParaRPr sz="3600"/>
          </a:p>
          <a:p>
            <a:pPr indent="0" lvl="0" marL="0" rtl="0" algn="ctr">
              <a:lnSpc>
                <a:spcPct val="100000"/>
              </a:lnSpc>
              <a:spcBef>
                <a:spcPts val="0"/>
              </a:spcBef>
              <a:spcAft>
                <a:spcPts val="0"/>
              </a:spcAft>
              <a:buSzPts val="5200"/>
              <a:buNone/>
            </a:pPr>
            <a:r>
              <a:t/>
            </a:r>
            <a:endParaRPr sz="3600"/>
          </a:p>
          <a:p>
            <a:pPr indent="0" lvl="0" marL="0" rtl="0" algn="ctr">
              <a:lnSpc>
                <a:spcPct val="100000"/>
              </a:lnSpc>
              <a:spcBef>
                <a:spcPts val="0"/>
              </a:spcBef>
              <a:spcAft>
                <a:spcPts val="0"/>
              </a:spcAft>
              <a:buSzPts val="5200"/>
              <a:buNone/>
            </a:pPr>
            <a:r>
              <a:t/>
            </a:r>
            <a:endParaRPr sz="3600"/>
          </a:p>
          <a:p>
            <a:pPr indent="0" lvl="0" marL="0" rtl="0" algn="ctr">
              <a:lnSpc>
                <a:spcPct val="100000"/>
              </a:lnSpc>
              <a:spcBef>
                <a:spcPts val="0"/>
              </a:spcBef>
              <a:spcAft>
                <a:spcPts val="0"/>
              </a:spcAft>
              <a:buSzPts val="5200"/>
              <a:buNone/>
            </a:pPr>
            <a:r>
              <a:rPr lang="en-IN" sz="3500"/>
              <a:t>यह वही जगह होती है जब पहली बार चैनसिंह ने मुलिया का हाथ पकड़ा था। मुलिया चैनसिंह क सारी बात महावीर को बता देती है। ठाकुर कहता है कि मैंने तो महावीर को यह सभी कुछ बताने के लिए नहीं कहा था, अब तुम्हें पता ही चल गया तो क्या। मुलिया सारी बात बताकर चली जाती है। चैनसिंह उसे दूर से निहारता रहता है।</a:t>
            </a:r>
            <a:endParaRPr sz="3500"/>
          </a:p>
          <a:p>
            <a:pPr indent="0" lvl="0" marL="0" rtl="0" algn="ctr">
              <a:lnSpc>
                <a:spcPct val="100000"/>
              </a:lnSpc>
              <a:spcBef>
                <a:spcPts val="0"/>
              </a:spcBef>
              <a:spcAft>
                <a:spcPts val="0"/>
              </a:spcAft>
              <a:buSzPts val="5200"/>
              <a:buNone/>
            </a:pPr>
            <a:r>
              <a:rPr lang="en-IN" sz="3500"/>
              <a:t>कहानी के महत्वपूर्ण तथ्य इस प्रकार हैं - </a:t>
            </a:r>
            <a:endParaRPr sz="3500"/>
          </a:p>
          <a:p>
            <a:pPr indent="0" lvl="0" marL="0" rtl="0" algn="ctr">
              <a:lnSpc>
                <a:spcPct val="100000"/>
              </a:lnSpc>
              <a:spcBef>
                <a:spcPts val="0"/>
              </a:spcBef>
              <a:spcAft>
                <a:spcPts val="0"/>
              </a:spcAft>
              <a:buSzPts val="5200"/>
              <a:buNone/>
            </a:pPr>
            <a:r>
              <a:t/>
            </a:r>
            <a:endParaRPr/>
          </a:p>
        </p:txBody>
      </p:sp>
      <p:sp>
        <p:nvSpPr>
          <p:cNvPr id="148" name="Google Shape;148;p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a:p>
        </p:txBody>
      </p:sp>
      <p:sp>
        <p:nvSpPr>
          <p:cNvPr id="151" name="Google Shape;151;p6"/>
          <p:cNvSpPr txBox="1"/>
          <p:nvPr>
            <p:ph idx="1" type="subTitle"/>
          </p:nvPr>
        </p:nvSpPr>
        <p:spPr>
          <a:xfrm>
            <a:off x="311700" y="172300"/>
            <a:ext cx="8832300" cy="514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IN"/>
              <a:t>           </a:t>
            </a:r>
            <a:endParaRPr/>
          </a:p>
          <a:p>
            <a:pPr indent="0" lvl="0" marL="0" rtl="0" algn="l">
              <a:lnSpc>
                <a:spcPct val="100000"/>
              </a:lnSpc>
              <a:spcBef>
                <a:spcPts val="0"/>
              </a:spcBef>
              <a:spcAft>
                <a:spcPts val="0"/>
              </a:spcAft>
              <a:buSzPts val="2800"/>
              <a:buNone/>
            </a:pPr>
            <a:r>
              <a:t/>
            </a:r>
            <a:endParaRPr/>
          </a:p>
          <a:p>
            <a:pPr indent="0" lvl="0" marL="0" rtl="0" algn="l">
              <a:lnSpc>
                <a:spcPct val="100000"/>
              </a:lnSpc>
              <a:spcBef>
                <a:spcPts val="0"/>
              </a:spcBef>
              <a:spcAft>
                <a:spcPts val="0"/>
              </a:spcAft>
              <a:buSzPts val="2800"/>
              <a:buNone/>
            </a:pPr>
            <a:r>
              <a:rPr lang="en-IN"/>
              <a:t>         </a:t>
            </a:r>
            <a:r>
              <a:rPr lang="en-IN" sz="3600"/>
              <a:t>1. नारी चित्रण</a:t>
            </a:r>
            <a:endParaRPr sz="3600"/>
          </a:p>
          <a:p>
            <a:pPr indent="0" lvl="0" marL="0" rtl="0" algn="l">
              <a:lnSpc>
                <a:spcPct val="100000"/>
              </a:lnSpc>
              <a:spcBef>
                <a:spcPts val="0"/>
              </a:spcBef>
              <a:spcAft>
                <a:spcPts val="0"/>
              </a:spcAft>
              <a:buSzPts val="2800"/>
              <a:buNone/>
            </a:pPr>
            <a:r>
              <a:rPr lang="en-IN" sz="3600"/>
              <a:t>       2. व्यक्तित्व का बदलता स्वरूप</a:t>
            </a:r>
            <a:endParaRPr sz="3600"/>
          </a:p>
          <a:p>
            <a:pPr indent="0" lvl="0" marL="0" rtl="0" algn="l">
              <a:lnSpc>
                <a:spcPct val="100000"/>
              </a:lnSpc>
              <a:spcBef>
                <a:spcPts val="0"/>
              </a:spcBef>
              <a:spcAft>
                <a:spcPts val="0"/>
              </a:spcAft>
              <a:buSzPts val="2800"/>
              <a:buNone/>
            </a:pPr>
            <a:r>
              <a:rPr lang="en-IN" sz="3600"/>
              <a:t>       3. ग्रामीण जीवन (ऋण या कर्ज समस्या                                                                                                                                        .      4 प्रेम में विश्वास                        </a:t>
            </a:r>
            <a:endParaRPr sz="3600"/>
          </a:p>
          <a:p>
            <a:pPr indent="0" lvl="0" marL="0" rtl="0" algn="l">
              <a:lnSpc>
                <a:spcPct val="100000"/>
              </a:lnSpc>
              <a:spcBef>
                <a:spcPts val="0"/>
              </a:spcBef>
              <a:spcAft>
                <a:spcPts val="0"/>
              </a:spcAft>
              <a:buSzPts val="2800"/>
              <a:buNone/>
            </a:pPr>
            <a:r>
              <a:rPr lang="en-IN" sz="3600"/>
              <a:t>        5. सामाजिक चित्रण                                                                                       </a:t>
            </a:r>
            <a:endParaRPr sz="3600"/>
          </a:p>
          <a:p>
            <a:pPr indent="0" lvl="0" marL="0" rtl="0" algn="l">
              <a:lnSpc>
                <a:spcPct val="100000"/>
              </a:lnSpc>
              <a:spcBef>
                <a:spcPts val="0"/>
              </a:spcBef>
              <a:spcAft>
                <a:spcPts val="0"/>
              </a:spcAft>
              <a:buSzPts val="2800"/>
              <a:buNone/>
            </a:pPr>
            <a:r>
              <a:rPr lang="en-IN" sz="3600"/>
              <a:t>                        </a:t>
            </a:r>
            <a:r>
              <a:rPr lang="en-IN" sz="4500">
                <a:highlight>
                  <a:srgbClr val="EFEFEF"/>
                </a:highlight>
              </a:rPr>
              <a:t>धन्यवाद</a:t>
            </a:r>
            <a:endParaRPr sz="4500">
              <a:highlight>
                <a:srgbClr val="EFEFEF"/>
              </a:highlight>
            </a:endParaRPr>
          </a:p>
          <a:p>
            <a:pPr indent="0" lvl="0" marL="0" rtl="0" algn="l">
              <a:lnSpc>
                <a:spcPct val="100000"/>
              </a:lnSpc>
              <a:spcBef>
                <a:spcPts val="0"/>
              </a:spcBef>
              <a:spcAft>
                <a:spcPts val="0"/>
              </a:spcAft>
              <a:buSzPts val="2800"/>
              <a:buNone/>
            </a:pPr>
            <a:r>
              <a:rPr lang="en-IN" sz="3600"/>
              <a:t>      </a:t>
            </a:r>
            <a:endParaRPr sz="3600"/>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