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73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7E3D66-CAA9-44EF-AAB0-F83DF048F82E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44A2A3-2612-4E09-9888-A7DEAAFEE3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M.A </a:t>
            </a:r>
            <a:r>
              <a:rPr lang="en-IN" dirty="0" err="1" smtClean="0"/>
              <a:t>IVth</a:t>
            </a:r>
            <a:r>
              <a:rPr lang="en-IN" dirty="0" smtClean="0"/>
              <a:t> Semester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Indian literature in English</a:t>
            </a:r>
          </a:p>
          <a:p>
            <a:r>
              <a:rPr lang="en-IN" dirty="0" smtClean="0"/>
              <a:t>Poetry and Drama</a:t>
            </a:r>
          </a:p>
          <a:p>
            <a:r>
              <a:rPr lang="en-IN" dirty="0" err="1" smtClean="0"/>
              <a:t>Tughlaq</a:t>
            </a:r>
            <a:r>
              <a:rPr lang="en-IN" dirty="0" smtClean="0"/>
              <a:t> by </a:t>
            </a:r>
            <a:r>
              <a:rPr lang="en-IN" dirty="0" err="1" smtClean="0"/>
              <a:t>Girish</a:t>
            </a:r>
            <a:r>
              <a:rPr lang="en-IN" dirty="0" smtClean="0"/>
              <a:t> </a:t>
            </a:r>
            <a:r>
              <a:rPr lang="en-IN" dirty="0" err="1" smtClean="0"/>
              <a:t>Karnad</a:t>
            </a:r>
            <a:endParaRPr lang="en-IN" dirty="0" smtClean="0"/>
          </a:p>
          <a:p>
            <a:r>
              <a:rPr lang="en-IN" dirty="0" smtClean="0"/>
              <a:t>-By Dr. </a:t>
            </a:r>
            <a:r>
              <a:rPr lang="en-IN" dirty="0" err="1" smtClean="0"/>
              <a:t>Manisha</a:t>
            </a:r>
            <a:r>
              <a:rPr lang="en-IN" dirty="0" smtClean="0"/>
              <a:t> </a:t>
            </a:r>
            <a:r>
              <a:rPr lang="en-IN" dirty="0" err="1" smtClean="0"/>
              <a:t>Agarwal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14290"/>
            <a:ext cx="7929618" cy="2357454"/>
          </a:xfrm>
        </p:spPr>
        <p:txBody>
          <a:bodyPr>
            <a:normAutofit/>
          </a:bodyPr>
          <a:lstStyle/>
          <a:p>
            <a:r>
              <a:rPr lang="en-IN" dirty="0" err="1" smtClean="0"/>
              <a:t>Tughlaq</a:t>
            </a:r>
            <a:r>
              <a:rPr lang="en-IN" dirty="0" smtClean="0"/>
              <a:t> can also be considered a political play as it represents the reign of a king and his various moves to unify the Hindus and Muslims, and establish a just kingdom in Delhi.</a:t>
            </a:r>
            <a:endParaRPr lang="en-US" dirty="0"/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500306"/>
            <a:ext cx="7500990" cy="338104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14290"/>
            <a:ext cx="8229600" cy="607223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The play also represents and explores the psychological dilemmas faced by the king.</a:t>
            </a:r>
          </a:p>
          <a:p>
            <a:r>
              <a:rPr lang="en-IN" dirty="0" smtClean="0"/>
              <a:t>The play also emphasises on the outcome of the choices that </a:t>
            </a:r>
            <a:r>
              <a:rPr lang="en-IN" dirty="0" err="1" smtClean="0"/>
              <a:t>Tughlaq</a:t>
            </a:r>
            <a:r>
              <a:rPr lang="en-IN" dirty="0" smtClean="0"/>
              <a:t> makes.</a:t>
            </a:r>
          </a:p>
          <a:p>
            <a:r>
              <a:rPr lang="en-IN" dirty="0" smtClean="0"/>
              <a:t>All his choices and decisions are made with full knowledge and awareness. But the same choices and decisions bring about his downfall. However, he is a person who stands firmly by his decisions despite its horrible outcomes.</a:t>
            </a:r>
          </a:p>
          <a:p>
            <a:r>
              <a:rPr lang="en-IN" dirty="0" smtClean="0"/>
              <a:t>His citizens and councillors can hardly understand his fore-sightedness and oppose him bitterly. </a:t>
            </a:r>
          </a:p>
          <a:p>
            <a:r>
              <a:rPr lang="en-IN" dirty="0" smtClean="0"/>
              <a:t>In one of his interviews, </a:t>
            </a:r>
            <a:r>
              <a:rPr lang="en-IN" dirty="0" err="1" smtClean="0"/>
              <a:t>Karnad</a:t>
            </a:r>
            <a:r>
              <a:rPr lang="en-IN" dirty="0" smtClean="0"/>
              <a:t> says that twenty-two year period of </a:t>
            </a:r>
            <a:r>
              <a:rPr lang="en-IN" dirty="0" err="1" smtClean="0"/>
              <a:t>Tughlaq’s</a:t>
            </a:r>
            <a:r>
              <a:rPr lang="en-IN" dirty="0" smtClean="0"/>
              <a:t> dynasty offers a striking parallel to the first two decades of Indian Independence under Nehru’s idealist but troubled leadership. Nehru was remarkably like </a:t>
            </a:r>
            <a:r>
              <a:rPr lang="en-IN" dirty="0" err="1" smtClean="0"/>
              <a:t>Tughlaq</a:t>
            </a:r>
            <a:r>
              <a:rPr lang="en-IN" dirty="0" smtClean="0"/>
              <a:t> in his propensity for failure despite an extraordinary intellect.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214290"/>
            <a:ext cx="4357718" cy="6215106"/>
          </a:xfrm>
        </p:spPr>
        <p:txBody>
          <a:bodyPr>
            <a:normAutofit fontScale="92500"/>
          </a:bodyPr>
          <a:lstStyle/>
          <a:p>
            <a:r>
              <a:rPr lang="en-IN" dirty="0" err="1" smtClean="0"/>
              <a:t>Tughlaq</a:t>
            </a:r>
            <a:r>
              <a:rPr lang="en-IN" dirty="0" smtClean="0"/>
              <a:t> is a sensitive portrayal of a visionary ruler who is progressive in his outlook and wants to establish a political system based on equality irrespective of the existing class, caste and religious difference. </a:t>
            </a:r>
            <a:r>
              <a:rPr lang="en-IN" dirty="0" err="1" smtClean="0"/>
              <a:t>Tughlaq</a:t>
            </a:r>
            <a:r>
              <a:rPr lang="en-IN" dirty="0" smtClean="0"/>
              <a:t> tried to unify the Hindus and the Muslims: but the result was merely disillusionment and chaos.</a:t>
            </a:r>
            <a:endParaRPr lang="en-US" dirty="0"/>
          </a:p>
        </p:txBody>
      </p:sp>
      <p:pic>
        <p:nvPicPr>
          <p:cNvPr id="4" name="Picture 3" descr="905bdaae05a6d69f2fd66187c5130cd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571480"/>
            <a:ext cx="348615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85728"/>
            <a:ext cx="4929222" cy="6072230"/>
          </a:xfrm>
        </p:spPr>
        <p:txBody>
          <a:bodyPr>
            <a:normAutofit fontScale="77500" lnSpcReduction="20000"/>
          </a:bodyPr>
          <a:lstStyle/>
          <a:p>
            <a:r>
              <a:rPr lang="en-IN" dirty="0" err="1" smtClean="0"/>
              <a:t>Tughlaq</a:t>
            </a:r>
            <a:r>
              <a:rPr lang="en-IN" dirty="0" smtClean="0"/>
              <a:t> </a:t>
            </a:r>
            <a:r>
              <a:rPr lang="en-IN" dirty="0" smtClean="0"/>
              <a:t>is </a:t>
            </a:r>
            <a:r>
              <a:rPr lang="en-IN" dirty="0" smtClean="0"/>
              <a:t>a 1964 Indian play written by </a:t>
            </a:r>
            <a:r>
              <a:rPr lang="en-IN" dirty="0" err="1" smtClean="0"/>
              <a:t>Girish</a:t>
            </a:r>
            <a:r>
              <a:rPr lang="en-IN" dirty="0" smtClean="0"/>
              <a:t> </a:t>
            </a:r>
            <a:r>
              <a:rPr lang="en-IN" dirty="0" err="1" smtClean="0"/>
              <a:t>Karnad</a:t>
            </a:r>
            <a:r>
              <a:rPr lang="en-IN" dirty="0" smtClean="0"/>
              <a:t>, an Indian actor, film director, writer, </a:t>
            </a:r>
            <a:r>
              <a:rPr lang="en-IN" dirty="0" err="1" smtClean="0"/>
              <a:t>playright</a:t>
            </a:r>
            <a:r>
              <a:rPr lang="en-IN" dirty="0" smtClean="0"/>
              <a:t> and scholar.</a:t>
            </a:r>
          </a:p>
          <a:p>
            <a:r>
              <a:rPr lang="en-IN" dirty="0" smtClean="0"/>
              <a:t>The 13 scene play is set during the reign of Muhammad bin </a:t>
            </a:r>
            <a:r>
              <a:rPr lang="en-IN" dirty="0" err="1" smtClean="0"/>
              <a:t>Tughlaq</a:t>
            </a:r>
            <a:r>
              <a:rPr lang="en-IN" dirty="0" smtClean="0"/>
              <a:t> who ruled in India in 14</a:t>
            </a:r>
            <a:r>
              <a:rPr lang="en-IN" baseline="30000" dirty="0" smtClean="0"/>
              <a:t>th</a:t>
            </a:r>
            <a:r>
              <a:rPr lang="en-IN" dirty="0" smtClean="0"/>
              <a:t> century.</a:t>
            </a:r>
          </a:p>
          <a:p>
            <a:r>
              <a:rPr lang="en-IN" dirty="0" err="1" smtClean="0"/>
              <a:t>Tughlaq</a:t>
            </a:r>
            <a:r>
              <a:rPr lang="en-IN" dirty="0" smtClean="0"/>
              <a:t> is the play which brought name and fame to </a:t>
            </a:r>
            <a:r>
              <a:rPr lang="en-IN" dirty="0" err="1" smtClean="0"/>
              <a:t>Karnad</a:t>
            </a:r>
            <a:r>
              <a:rPr lang="en-IN" dirty="0" smtClean="0"/>
              <a:t>. </a:t>
            </a:r>
          </a:p>
          <a:p>
            <a:r>
              <a:rPr lang="en-IN" dirty="0" smtClean="0"/>
              <a:t>The play exposes the character of one of the most fascinating Kings, </a:t>
            </a:r>
            <a:r>
              <a:rPr lang="en-IN" dirty="0" err="1" smtClean="0"/>
              <a:t>Tughlaq</a:t>
            </a:r>
            <a:r>
              <a:rPr lang="en-IN" dirty="0" smtClean="0"/>
              <a:t> who occupied the throne of Delhi from 1325-1351.</a:t>
            </a:r>
          </a:p>
          <a:p>
            <a:r>
              <a:rPr lang="en-IN" dirty="0" smtClean="0"/>
              <a:t>He is fascinating because though he was one of the most learned monarchs of Delhi, and had great ideas and a grand vision, his reign was also an abject failure. </a:t>
            </a:r>
            <a:endParaRPr lang="en-US" dirty="0"/>
          </a:p>
        </p:txBody>
      </p:sp>
      <p:pic>
        <p:nvPicPr>
          <p:cNvPr id="4" name="Picture 3" descr="905bdaae05a6d69f2fd66187c5130cd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428604"/>
            <a:ext cx="348615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3643338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The central theme of the play is the complexity in the character of Sultan </a:t>
            </a:r>
            <a:r>
              <a:rPr lang="en-IN" dirty="0" err="1" smtClean="0"/>
              <a:t>Tughlaq</a:t>
            </a:r>
            <a:r>
              <a:rPr lang="en-IN" dirty="0" smtClean="0"/>
              <a:t>, who has both the elements good as well as evil. He is a visionary man as well as man of action.</a:t>
            </a:r>
          </a:p>
          <a:p>
            <a:r>
              <a:rPr lang="en-IN" dirty="0" smtClean="0"/>
              <a:t>From the very first scene we come to know about the complex personality of </a:t>
            </a:r>
            <a:r>
              <a:rPr lang="en-IN" dirty="0" err="1" smtClean="0"/>
              <a:t>Tughlaq</a:t>
            </a:r>
            <a:r>
              <a:rPr lang="en-IN" dirty="0" smtClean="0"/>
              <a:t>.</a:t>
            </a:r>
            <a:r>
              <a:rPr lang="en-IN" dirty="0" smtClean="0"/>
              <a:t> He is considered as a learned and an intelligent man.</a:t>
            </a:r>
          </a:p>
          <a:p>
            <a:r>
              <a:rPr lang="en-IN" dirty="0" smtClean="0"/>
              <a:t>He has the abilities to learn and curiosity to know and he is master in playing chess, he has the knowledge of ‘Quran more</a:t>
            </a:r>
            <a:r>
              <a:rPr lang="en-IN" dirty="0" smtClean="0"/>
              <a:t> </a:t>
            </a:r>
            <a:r>
              <a:rPr lang="en-IN" dirty="0" smtClean="0"/>
              <a:t>than any Sheikh.  </a:t>
            </a:r>
            <a:endParaRPr lang="en-US" dirty="0"/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0"/>
            <a:ext cx="5572132" cy="25116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5472122" cy="6000792"/>
          </a:xfrm>
        </p:spPr>
        <p:txBody>
          <a:bodyPr>
            <a:normAutofit fontScale="85000" lnSpcReduction="20000"/>
          </a:bodyPr>
          <a:lstStyle/>
          <a:p>
            <a:r>
              <a:rPr lang="en-IN" dirty="0" err="1" smtClean="0"/>
              <a:t>Tughlaq</a:t>
            </a:r>
            <a:r>
              <a:rPr lang="en-IN" dirty="0" smtClean="0"/>
              <a:t> is one of the learned and accomplished men of his age.</a:t>
            </a:r>
          </a:p>
          <a:p>
            <a:r>
              <a:rPr lang="en-IN" dirty="0" smtClean="0"/>
              <a:t>He has unmatched scientific and literary acumen in his age.</a:t>
            </a:r>
          </a:p>
          <a:p>
            <a:r>
              <a:rPr lang="en-IN" dirty="0" smtClean="0"/>
              <a:t>He is a master </a:t>
            </a:r>
            <a:r>
              <a:rPr lang="en-IN" dirty="0" smtClean="0"/>
              <a:t>i</a:t>
            </a:r>
            <a:r>
              <a:rPr lang="en-IN" dirty="0" smtClean="0"/>
              <a:t>n the subject of history.</a:t>
            </a:r>
          </a:p>
          <a:p>
            <a:r>
              <a:rPr lang="en-IN" dirty="0" smtClean="0"/>
              <a:t>His favourite pastime- to sit next to patients to learn proper diagnosis when among with physicians.</a:t>
            </a:r>
          </a:p>
          <a:p>
            <a:r>
              <a:rPr lang="en-IN" dirty="0" smtClean="0"/>
              <a:t>He was liberal in nature and made hospital ,alms-houses on a large scale for the poor and widowed.</a:t>
            </a:r>
          </a:p>
          <a:p>
            <a:r>
              <a:rPr lang="en-IN" dirty="0" smtClean="0"/>
              <a:t>He wants his life as a garden of roses, where even thrones also give delight; his imagination expresses his sense about literature.  </a:t>
            </a:r>
            <a:endParaRPr lang="en-US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714488"/>
            <a:ext cx="2753328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000792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He starts his rule with great ideals- of a unified India, of Hindus and Muslims being equal in the eyes of the state (he abolished the onerous tax </a:t>
            </a:r>
            <a:r>
              <a:rPr lang="en-IN" dirty="0" err="1" smtClean="0"/>
              <a:t>Jaziya</a:t>
            </a:r>
            <a:r>
              <a:rPr lang="en-IN" dirty="0" smtClean="0"/>
              <a:t> on the Hindus)</a:t>
            </a:r>
          </a:p>
          <a:p>
            <a:r>
              <a:rPr lang="en-IN" dirty="0" smtClean="0"/>
              <a:t>The play recaptures the significant events starting shortly after </a:t>
            </a:r>
            <a:r>
              <a:rPr lang="en-IN" dirty="0" err="1" smtClean="0"/>
              <a:t>Tughaq’s</a:t>
            </a:r>
            <a:r>
              <a:rPr lang="en-IN" dirty="0" smtClean="0"/>
              <a:t> ascension to the throne: his proclamations of idealism, his calling upon his people to be a part of the building of a new empire, of prosperity, peace and amity.</a:t>
            </a:r>
          </a:p>
          <a:p>
            <a:r>
              <a:rPr lang="en-IN" dirty="0" smtClean="0"/>
              <a:t>But he ascended the throne by dubious means, killing his father and brother during </a:t>
            </a:r>
            <a:r>
              <a:rPr lang="en-IN" dirty="0" err="1" smtClean="0"/>
              <a:t>prayertime</a:t>
            </a:r>
            <a:r>
              <a:rPr lang="en-IN" dirty="0" smtClean="0"/>
              <a:t>. This lead to a lack of credibility among his followers from the time he ascended the throne- no one believed what he professed.</a:t>
            </a:r>
          </a:p>
          <a:p>
            <a:r>
              <a:rPr lang="en-IN" dirty="0" smtClean="0"/>
              <a:t>The play outlines his clever plots to eliminate his opponents and his surviving an assassination attempt by his own courtiers.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6143668"/>
          </a:xfrm>
        </p:spPr>
        <p:txBody>
          <a:bodyPr/>
          <a:lstStyle/>
          <a:p>
            <a:r>
              <a:rPr lang="en-IN" dirty="0" smtClean="0"/>
              <a:t>The play mainly focuses on the three major </a:t>
            </a:r>
            <a:r>
              <a:rPr lang="en-IN" dirty="0" smtClean="0"/>
              <a:t>decisions </a:t>
            </a:r>
            <a:r>
              <a:rPr lang="en-IN" dirty="0" smtClean="0"/>
              <a:t>of </a:t>
            </a:r>
            <a:r>
              <a:rPr lang="en-IN" dirty="0" err="1" smtClean="0"/>
              <a:t>Tughlaq</a:t>
            </a:r>
            <a:r>
              <a:rPr lang="en-IN" dirty="0" smtClean="0"/>
              <a:t> </a:t>
            </a:r>
            <a:r>
              <a:rPr lang="en-IN" dirty="0" smtClean="0"/>
              <a:t>that brought about downfall.</a:t>
            </a:r>
          </a:p>
          <a:p>
            <a:r>
              <a:rPr lang="en-IN" dirty="0" smtClean="0"/>
              <a:t>The decision to shift the capital from Delhi to </a:t>
            </a:r>
            <a:r>
              <a:rPr lang="en-IN" dirty="0" err="1" smtClean="0"/>
              <a:t>Daulatabad</a:t>
            </a:r>
            <a:r>
              <a:rPr lang="en-IN" dirty="0" smtClean="0"/>
              <a:t> as he surmised that Delhi was too near the borders and easily open to invaders to attack, whereas </a:t>
            </a:r>
            <a:r>
              <a:rPr lang="en-IN" dirty="0" err="1" smtClean="0"/>
              <a:t>Daulatabad</a:t>
            </a:r>
            <a:r>
              <a:rPr lang="en-IN" dirty="0" smtClean="0"/>
              <a:t> was situated at the heart of the country</a:t>
            </a:r>
            <a:r>
              <a:rPr lang="en-IN" dirty="0" smtClean="0"/>
              <a:t>. This caused trouble to his subjects, army and administration.</a:t>
            </a:r>
          </a:p>
          <a:p>
            <a:r>
              <a:rPr lang="en-IN" dirty="0" smtClean="0"/>
              <a:t>People found it intolerable and felt home-sick.</a:t>
            </a:r>
            <a:endParaRPr lang="en-I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6072230"/>
          </a:xfrm>
        </p:spPr>
        <p:txBody>
          <a:bodyPr/>
          <a:lstStyle/>
          <a:p>
            <a:r>
              <a:rPr lang="en-IN" dirty="0" smtClean="0"/>
              <a:t>The decision to introduce copper currency in the place of silver currency as he notices that silver coins are becoming scarce.</a:t>
            </a:r>
          </a:p>
          <a:p>
            <a:r>
              <a:rPr lang="en-IN" dirty="0" smtClean="0"/>
              <a:t>Historians believed that he was influenced from the paper currency in use in China during his rule.</a:t>
            </a:r>
          </a:p>
          <a:p>
            <a:endParaRPr lang="en-US" dirty="0"/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857496"/>
            <a:ext cx="7448949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214290"/>
            <a:ext cx="5072098" cy="6357982"/>
          </a:xfrm>
        </p:spPr>
        <p:txBody>
          <a:bodyPr/>
          <a:lstStyle/>
          <a:p>
            <a:r>
              <a:rPr lang="en-IN" dirty="0" smtClean="0"/>
              <a:t>The decision to impose tax on the farmers of </a:t>
            </a:r>
            <a:r>
              <a:rPr lang="en-IN" dirty="0" err="1" smtClean="0"/>
              <a:t>Doab</a:t>
            </a:r>
            <a:r>
              <a:rPr lang="en-IN" dirty="0" smtClean="0"/>
              <a:t> Valley. It was the place between </a:t>
            </a:r>
            <a:r>
              <a:rPr lang="en-IN" dirty="0" err="1" smtClean="0"/>
              <a:t>Ganga</a:t>
            </a:r>
            <a:r>
              <a:rPr lang="en-IN" dirty="0" smtClean="0"/>
              <a:t> and Yamuna rivers and the land was very fertile there. The farmers were rich and were in a condition to pay tax.</a:t>
            </a:r>
          </a:p>
          <a:p>
            <a:r>
              <a:rPr lang="en-IN" dirty="0" smtClean="0"/>
              <a:t>But there was famine at that time and farmers were unable to pay the tax so they all left the place</a:t>
            </a:r>
            <a:endParaRPr lang="en-US" dirty="0"/>
          </a:p>
        </p:txBody>
      </p:sp>
      <p:pic>
        <p:nvPicPr>
          <p:cNvPr id="4" name="Picture 3" descr="905bdaae05a6d69f2fd66187c5130cd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428604"/>
            <a:ext cx="3486150" cy="5715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214290"/>
            <a:ext cx="3786214" cy="6143668"/>
          </a:xfrm>
        </p:spPr>
        <p:txBody>
          <a:bodyPr/>
          <a:lstStyle/>
          <a:p>
            <a:r>
              <a:rPr lang="en-IN" dirty="0" err="1" smtClean="0"/>
              <a:t>Tughlaq</a:t>
            </a:r>
            <a:r>
              <a:rPr lang="en-IN" dirty="0" smtClean="0"/>
              <a:t> is defined as a historical play because the chief protagonist is a character taken from history and the play documents a series of past events that took place during the reign of Mohammad-bin-</a:t>
            </a:r>
            <a:r>
              <a:rPr lang="en-IN" dirty="0" err="1" smtClean="0"/>
              <a:t>Tughlaq</a:t>
            </a:r>
            <a:r>
              <a:rPr lang="en-IN" dirty="0" smtClean="0"/>
              <a:t>.</a:t>
            </a:r>
            <a:endParaRPr lang="en-US" dirty="0"/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285728"/>
            <a:ext cx="4270468" cy="542928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215</TotalTime>
  <Words>900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M.A IVth Semester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M.A IVth Semester</dc:title>
  <dc:creator>hp</dc:creator>
  <cp:lastModifiedBy>hp</cp:lastModifiedBy>
  <cp:revision>3</cp:revision>
  <dcterms:created xsi:type="dcterms:W3CDTF">2020-04-16T15:20:12Z</dcterms:created>
  <dcterms:modified xsi:type="dcterms:W3CDTF">2020-04-16T18:55:49Z</dcterms:modified>
</cp:coreProperties>
</file>