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dirty="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4/17/2020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dirty="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dirty="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dirty="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dirty="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dirty="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dirty="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dirty="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dirty="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dirty="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dirty="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dirty="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dirty="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dirty="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dirty="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4/17/2020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11FF3-617C-704F-ABF5-33C4659AFE05}"/>
              </a:ext>
            </a:extLst>
          </p:cNvPr>
          <p:cNvSpPr>
            <a:spLocks noGrp="1"/>
          </p:cNvSpPr>
          <p:nvPr>
            <p:ph type="ctrTitle"/>
          </p:nvPr>
        </p:nvSpPr>
        <p:spPr>
          <a:xfrm>
            <a:off x="2778377" y="106504"/>
            <a:ext cx="6830075" cy="2402610"/>
          </a:xfrm>
        </p:spPr>
        <p:txBody>
          <a:bodyPr/>
          <a:lstStyle/>
          <a:p>
            <a:r>
              <a:rPr lang="en-GB"/>
              <a:t>भारतीय राष्ट्रवादी आंदोलन</a:t>
            </a:r>
            <a:r>
              <a:rPr lang="en-IN"/>
              <a:t>:</a:t>
            </a:r>
            <a:r>
              <a:rPr lang="en-GB"/>
              <a:t> मार्क्सवाद के परि</a:t>
            </a:r>
            <a:r>
              <a:rPr lang="en-IN"/>
              <a:t>प्रे</a:t>
            </a:r>
            <a:r>
              <a:rPr lang="en-GB"/>
              <a:t>क्ष्य में </a:t>
            </a:r>
            <a:endParaRPr lang="en-US"/>
          </a:p>
        </p:txBody>
      </p:sp>
      <p:sp>
        <p:nvSpPr>
          <p:cNvPr id="3" name="Subtitle 2">
            <a:extLst>
              <a:ext uri="{FF2B5EF4-FFF2-40B4-BE49-F238E27FC236}">
                <a16:creationId xmlns:a16="http://schemas.microsoft.com/office/drawing/2014/main" id="{91566245-748A-C249-A747-AFBA37557F91}"/>
              </a:ext>
            </a:extLst>
          </p:cNvPr>
          <p:cNvSpPr>
            <a:spLocks noGrp="1"/>
          </p:cNvSpPr>
          <p:nvPr>
            <p:ph type="subTitle" idx="1"/>
          </p:nvPr>
        </p:nvSpPr>
        <p:spPr>
          <a:xfrm>
            <a:off x="7132926" y="3894426"/>
            <a:ext cx="7087900" cy="3193041"/>
          </a:xfrm>
        </p:spPr>
        <p:txBody>
          <a:bodyPr/>
          <a:lstStyle/>
          <a:p>
            <a:r>
              <a:rPr lang="en-GB" b="1"/>
              <a:t>डॉ संतोष कुमा</a:t>
            </a:r>
            <a:r>
              <a:rPr lang="en-IN" b="1"/>
              <a:t>री</a:t>
            </a:r>
          </a:p>
          <a:p>
            <a:r>
              <a:rPr lang="en-GB"/>
              <a:t>एसोसिएट प्रोफेसर एवं विभागाध्य</a:t>
            </a:r>
            <a:r>
              <a:rPr lang="en-IN"/>
              <a:t>क्षा</a:t>
            </a:r>
          </a:p>
          <a:p>
            <a:r>
              <a:rPr lang="en-IN"/>
              <a:t>                      </a:t>
            </a:r>
            <a:r>
              <a:rPr lang="en-GB"/>
              <a:t>समाजशास्त्र विभाग</a:t>
            </a:r>
            <a:endParaRPr lang="en-IN"/>
          </a:p>
          <a:p>
            <a:r>
              <a:rPr lang="en-GB"/>
              <a:t>जैन कन्या पाठशाला स्नातकोत्तर महाविद्यालय </a:t>
            </a:r>
            <a:endParaRPr lang="en-IN"/>
          </a:p>
          <a:p>
            <a:r>
              <a:rPr lang="en-IN"/>
              <a:t>                      </a:t>
            </a:r>
            <a:r>
              <a:rPr lang="en-GB"/>
              <a:t>मुजफ्फरनगर</a:t>
            </a:r>
            <a:endParaRPr lang="en-US"/>
          </a:p>
        </p:txBody>
      </p:sp>
    </p:spTree>
    <p:extLst>
      <p:ext uri="{BB962C8B-B14F-4D97-AF65-F5344CB8AC3E}">
        <p14:creationId xmlns:p14="http://schemas.microsoft.com/office/powerpoint/2010/main" val="3763658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F7C9C-A8DB-E343-A6DC-9F0FC0B23424}"/>
              </a:ext>
            </a:extLst>
          </p:cNvPr>
          <p:cNvSpPr>
            <a:spLocks noGrp="1"/>
          </p:cNvSpPr>
          <p:nvPr>
            <p:ph type="title"/>
          </p:nvPr>
        </p:nvSpPr>
        <p:spPr>
          <a:xfrm>
            <a:off x="1325418" y="-195294"/>
            <a:ext cx="9942223" cy="1905464"/>
          </a:xfrm>
        </p:spPr>
        <p:txBody>
          <a:bodyPr/>
          <a:lstStyle/>
          <a:p>
            <a:r>
              <a:rPr lang="en-GB" b="1"/>
              <a:t>परिचय</a:t>
            </a:r>
            <a:r>
              <a:rPr lang="en-IN" b="1"/>
              <a:t>:</a:t>
            </a:r>
            <a:endParaRPr lang="en-US" b="1"/>
          </a:p>
        </p:txBody>
      </p:sp>
      <p:sp>
        <p:nvSpPr>
          <p:cNvPr id="3" name="Content Placeholder 2">
            <a:extLst>
              <a:ext uri="{FF2B5EF4-FFF2-40B4-BE49-F238E27FC236}">
                <a16:creationId xmlns:a16="http://schemas.microsoft.com/office/drawing/2014/main" id="{4535600C-A787-6F48-9301-5A9163F79D6D}"/>
              </a:ext>
            </a:extLst>
          </p:cNvPr>
          <p:cNvSpPr>
            <a:spLocks noGrp="1"/>
          </p:cNvSpPr>
          <p:nvPr>
            <p:ph idx="1"/>
          </p:nvPr>
        </p:nvSpPr>
        <p:spPr/>
        <p:txBody>
          <a:bodyPr/>
          <a:lstStyle/>
          <a:p>
            <a:pPr marL="0" indent="0">
              <a:buNone/>
            </a:pPr>
            <a:r>
              <a:rPr lang="en-GB"/>
              <a:t>ए आर देसाई ने अपने अध्ययन भारतीय राष्ट्रवाद की सामाजिक पृष्ठभूमि में राष्ट्रीय आंदोलन को समझाया है। उन्होंने भारत के इस सर्वाधिक महत्वपूर्ण आंदोलन को सबसे पहले मार्क्सवादी परि</a:t>
            </a:r>
            <a:r>
              <a:rPr lang="en-IN"/>
              <a:t>प्रेक्ष</a:t>
            </a:r>
            <a:r>
              <a:rPr lang="en-GB"/>
              <a:t> के दृष्टिकोण से देखते हुए भारत के राष्ट्रवाद की सामाजिक पृष्ठभूमि को बताया है इन्होंने भारतीय राष्ट्रीय आंदोलन के अपने अध्ययन के द्वारा भारतीय समाज की प्रवृत्तियों को समझने में मार्क्सवादी परिपेक्ष की आवश्यकता को स्पष्ट किया है</a:t>
            </a:r>
            <a:r>
              <a:rPr lang="en-IN"/>
              <a:t>।</a:t>
            </a:r>
            <a:endParaRPr lang="en-US"/>
          </a:p>
        </p:txBody>
      </p:sp>
    </p:spTree>
    <p:extLst>
      <p:ext uri="{BB962C8B-B14F-4D97-AF65-F5344CB8AC3E}">
        <p14:creationId xmlns:p14="http://schemas.microsoft.com/office/powerpoint/2010/main" val="2266450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7E6B2-570F-AC4B-A971-F9EE5BCF273A}"/>
              </a:ext>
            </a:extLst>
          </p:cNvPr>
          <p:cNvSpPr>
            <a:spLocks noGrp="1"/>
          </p:cNvSpPr>
          <p:nvPr>
            <p:ph type="title"/>
          </p:nvPr>
        </p:nvSpPr>
        <p:spPr/>
        <p:txBody>
          <a:bodyPr/>
          <a:lstStyle/>
          <a:p>
            <a:r>
              <a:rPr lang="en-GB"/>
              <a:t>भारतीय राष्ट्रीय आंदोलन का प्रथम चरण</a:t>
            </a:r>
            <a:endParaRPr lang="en-US"/>
          </a:p>
        </p:txBody>
      </p:sp>
      <p:sp>
        <p:nvSpPr>
          <p:cNvPr id="3" name="Content Placeholder 2">
            <a:extLst>
              <a:ext uri="{FF2B5EF4-FFF2-40B4-BE49-F238E27FC236}">
                <a16:creationId xmlns:a16="http://schemas.microsoft.com/office/drawing/2014/main" id="{34BD0273-CBA8-0041-9CD0-7CA9494EFE1B}"/>
              </a:ext>
            </a:extLst>
          </p:cNvPr>
          <p:cNvSpPr>
            <a:spLocks noGrp="1"/>
          </p:cNvSpPr>
          <p:nvPr>
            <p:ph idx="1"/>
          </p:nvPr>
        </p:nvSpPr>
        <p:spPr/>
        <p:txBody>
          <a:bodyPr/>
          <a:lstStyle/>
          <a:p>
            <a:pPr marL="0" indent="0">
              <a:buNone/>
            </a:pPr>
            <a:r>
              <a:rPr lang="en-GB"/>
              <a:t>देसाई के अनुसार भारत के राष्ट्रीय आंदोलन का प्रथम चरण </a:t>
            </a:r>
            <a:r>
              <a:rPr lang="en-IN"/>
              <a:t>नरमपंथिओ,</a:t>
            </a:r>
            <a:r>
              <a:rPr lang="en-GB"/>
              <a:t>जैसे</a:t>
            </a:r>
            <a:r>
              <a:rPr lang="en-IN"/>
              <a:t>-</a:t>
            </a:r>
            <a:r>
              <a:rPr lang="en-GB"/>
              <a:t> </a:t>
            </a:r>
            <a:r>
              <a:rPr lang="en-GB" b="1" i="1"/>
              <a:t>गोपाल </a:t>
            </a:r>
            <a:r>
              <a:rPr lang="en-IN" b="1" i="1"/>
              <a:t> </a:t>
            </a:r>
            <a:r>
              <a:rPr lang="en-GB" b="1" i="1"/>
              <a:t>कृष्ण गोखले</a:t>
            </a:r>
            <a:r>
              <a:rPr lang="en-IN" b="1" i="1"/>
              <a:t>,</a:t>
            </a:r>
            <a:r>
              <a:rPr lang="en-GB" b="1" i="1"/>
              <a:t> दादा भाई नौरोजी</a:t>
            </a:r>
            <a:r>
              <a:rPr lang="en-IN" b="1" i="1"/>
              <a:t>,</a:t>
            </a:r>
            <a:r>
              <a:rPr lang="en-GB" b="1" i="1"/>
              <a:t> रानाडे </a:t>
            </a:r>
            <a:r>
              <a:rPr lang="en-GB"/>
              <a:t>इत्यादि के हाथ में था। यह सभी उच्च एवं मध्यम वर्ग से थे इनका उद्देश्य ब्रिटिश शासन को हटाना नहीं बल्कि भारतीय समाज के लिए कुछ </a:t>
            </a:r>
            <a:r>
              <a:rPr lang="en-IN"/>
              <a:t>रियायते</a:t>
            </a:r>
            <a:r>
              <a:rPr lang="en-GB"/>
              <a:t> लेने का था किंतु इस चरण में जन साधारण व्यक्ति राष्ट्रीय आंदोलन से नहीं जुड़ पाया क्योंकि मुख्यतः किसान एवं मजदूर वर्ग आंदोलन के प्रति जागरूक नहीं था</a:t>
            </a:r>
            <a:r>
              <a:rPr lang="en-IN"/>
              <a:t>।</a:t>
            </a:r>
            <a:endParaRPr lang="en-US"/>
          </a:p>
        </p:txBody>
      </p:sp>
    </p:spTree>
    <p:extLst>
      <p:ext uri="{BB962C8B-B14F-4D97-AF65-F5344CB8AC3E}">
        <p14:creationId xmlns:p14="http://schemas.microsoft.com/office/powerpoint/2010/main" val="401316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C7481-D419-2B4E-8DE2-3DDE25BAB936}"/>
              </a:ext>
            </a:extLst>
          </p:cNvPr>
          <p:cNvSpPr>
            <a:spLocks noGrp="1"/>
          </p:cNvSpPr>
          <p:nvPr>
            <p:ph type="title"/>
          </p:nvPr>
        </p:nvSpPr>
        <p:spPr/>
        <p:txBody>
          <a:bodyPr/>
          <a:lstStyle/>
          <a:p>
            <a:r>
              <a:rPr lang="en-GB"/>
              <a:t>भारतीय राष्ट्रीय आंदोलन </a:t>
            </a:r>
            <a:r>
              <a:rPr lang="en-IN"/>
              <a:t>का द्वितीय</a:t>
            </a:r>
            <a:r>
              <a:rPr lang="en-GB"/>
              <a:t> चरण</a:t>
            </a:r>
            <a:endParaRPr lang="en-US"/>
          </a:p>
        </p:txBody>
      </p:sp>
      <p:sp>
        <p:nvSpPr>
          <p:cNvPr id="3" name="Content Placeholder 2">
            <a:extLst>
              <a:ext uri="{FF2B5EF4-FFF2-40B4-BE49-F238E27FC236}">
                <a16:creationId xmlns:a16="http://schemas.microsoft.com/office/drawing/2014/main" id="{F3FC7E42-7D7D-F745-B652-FCC6EB03D34D}"/>
              </a:ext>
            </a:extLst>
          </p:cNvPr>
          <p:cNvSpPr>
            <a:spLocks noGrp="1"/>
          </p:cNvSpPr>
          <p:nvPr>
            <p:ph idx="1"/>
          </p:nvPr>
        </p:nvSpPr>
        <p:spPr/>
        <p:txBody>
          <a:bodyPr>
            <a:normAutofit fontScale="92500" lnSpcReduction="10000"/>
          </a:bodyPr>
          <a:lstStyle/>
          <a:p>
            <a:pPr marL="0" indent="0">
              <a:buNone/>
            </a:pPr>
            <a:r>
              <a:rPr lang="en-GB"/>
              <a:t>इस चरण में राष्ट्र वादियों के प्रयास से देश में शिक्षा का प्रसार हुआ किंतु ब्रिटिश शासन की नीतियों ने भारतीयों के प्रति दुर्भावना के कारण शिक्षित भारतीयों को उच्च पदों पर स्थान नहीं दिया इससे प्रशिक्षित बेरोजगारी में वृद्धि हुई। 19वीं शताब्दी के अंतिम वर्षों में अकाल सूखा एवं महामारी ने भारतीयों को भयानक चोट पहुंचाई। इस विकट परिस्थितियों में भारतीय राष्ट्रीय कांग्रेस और कई नेताओं ने ब्रिटिश आधिपत्य को पूरी तरह समाप्त करने के लिए उग्रवाद धारण किया। गरम </a:t>
            </a:r>
            <a:r>
              <a:rPr lang="en-IN"/>
              <a:t>पथियो</a:t>
            </a:r>
            <a:r>
              <a:rPr lang="en-GB"/>
              <a:t> में शामिल जैसे </a:t>
            </a:r>
            <a:r>
              <a:rPr lang="en-IN"/>
              <a:t>-</a:t>
            </a:r>
            <a:r>
              <a:rPr lang="en-GB"/>
              <a:t> बाल गंगाधर तिलक  </a:t>
            </a:r>
            <a:r>
              <a:rPr lang="en-IN"/>
              <a:t>,</a:t>
            </a:r>
            <a:r>
              <a:rPr lang="en-GB"/>
              <a:t>बीसीपाल लाला लाजपत राय  एवं अरविंद घोष</a:t>
            </a:r>
            <a:r>
              <a:rPr lang="en-IN"/>
              <a:t>,</a:t>
            </a:r>
            <a:r>
              <a:rPr lang="en-GB"/>
              <a:t>इत्यादि ने अंग्रेजों को वापस भेजने के लिए भरसक प्रयास किए इनके प्रभाव से कांग्रेस के उद्देश्यों में परिवर्तन हुआ और पूर्ण स्वतंत्रता की मांग होने लगी</a:t>
            </a:r>
            <a:r>
              <a:rPr lang="en-IN"/>
              <a:t>।</a:t>
            </a:r>
            <a:endParaRPr lang="en-US"/>
          </a:p>
        </p:txBody>
      </p:sp>
    </p:spTree>
    <p:extLst>
      <p:ext uri="{BB962C8B-B14F-4D97-AF65-F5344CB8AC3E}">
        <p14:creationId xmlns:p14="http://schemas.microsoft.com/office/powerpoint/2010/main" val="3080152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1BAAC-55CB-DA4E-A546-C060FC46EB59}"/>
              </a:ext>
            </a:extLst>
          </p:cNvPr>
          <p:cNvSpPr>
            <a:spLocks noGrp="1"/>
          </p:cNvSpPr>
          <p:nvPr>
            <p:ph type="title"/>
          </p:nvPr>
        </p:nvSpPr>
        <p:spPr/>
        <p:txBody>
          <a:bodyPr/>
          <a:lstStyle/>
          <a:p>
            <a:r>
              <a:rPr lang="en-GB"/>
              <a:t>भारतीय राष्ट्रीय आंदोलन का तृतीय चरण</a:t>
            </a:r>
            <a:endParaRPr lang="en-US"/>
          </a:p>
        </p:txBody>
      </p:sp>
      <p:sp>
        <p:nvSpPr>
          <p:cNvPr id="3" name="Content Placeholder 2">
            <a:extLst>
              <a:ext uri="{FF2B5EF4-FFF2-40B4-BE49-F238E27FC236}">
                <a16:creationId xmlns:a16="http://schemas.microsoft.com/office/drawing/2014/main" id="{43314AAF-7599-E345-821B-3BB75D113B81}"/>
              </a:ext>
            </a:extLst>
          </p:cNvPr>
          <p:cNvSpPr>
            <a:spLocks noGrp="1"/>
          </p:cNvSpPr>
          <p:nvPr>
            <p:ph idx="1"/>
          </p:nvPr>
        </p:nvSpPr>
        <p:spPr/>
        <p:txBody>
          <a:bodyPr>
            <a:normAutofit fontScale="92500"/>
          </a:bodyPr>
          <a:lstStyle/>
          <a:p>
            <a:pPr marL="0" indent="0">
              <a:buNone/>
            </a:pPr>
            <a:r>
              <a:rPr lang="en-GB"/>
              <a:t>इस चरण में अनेकों कार्यक्रम जैसे सविनय अवज्ञा आंदोलन</a:t>
            </a:r>
            <a:r>
              <a:rPr lang="en-IN"/>
              <a:t>,</a:t>
            </a:r>
            <a:r>
              <a:rPr lang="en-GB"/>
              <a:t> विदेशी वस्तुओं व सेवाओं के बहिष्कार से जुड़े स्वदेशी आंदोलन आदि के माध्यम से जनता मैं अंग्रेजों के विरुद्ध वर्ग चेतना पैदा हुई।ऐसे समय में चंद्रशेखर आजाद</a:t>
            </a:r>
            <a:r>
              <a:rPr lang="en-IN"/>
              <a:t>,</a:t>
            </a:r>
            <a:r>
              <a:rPr lang="en-GB"/>
              <a:t> भगत सिंह</a:t>
            </a:r>
            <a:r>
              <a:rPr lang="en-IN"/>
              <a:t>,</a:t>
            </a:r>
            <a:r>
              <a:rPr lang="en-GB"/>
              <a:t> राम प्रसाद बिस्मिल आदि के द्वारा चलाई गई गतिविधियों एवं कुर्बानियों ने भारतीय जनमानस को जागृत किया और आजादी के प्रति उनके उत्साह को बढ़ाया। प्रथम विश्व युद्ध के दौरान मूल्यों में वृद्धि</a:t>
            </a:r>
            <a:r>
              <a:rPr lang="en-IN"/>
              <a:t>,</a:t>
            </a:r>
            <a:r>
              <a:rPr lang="en-GB"/>
              <a:t> मुनाफाखोरी और कालाबाजारी के कारण भारतीयों को परेशानियों का सामना करना पड़ा इसी समय महात्मा गांधी का राष्ट्रीय आंदोलन में पदार्पण हुआ । भारतीय किसी भी कीमत पर आजादी हासिल करने के लिए दृढ़ संकल्पित हो गया</a:t>
            </a:r>
            <a:r>
              <a:rPr lang="en-IN"/>
              <a:t>।</a:t>
            </a:r>
            <a:endParaRPr lang="en-US"/>
          </a:p>
        </p:txBody>
      </p:sp>
    </p:spTree>
    <p:extLst>
      <p:ext uri="{BB962C8B-B14F-4D97-AF65-F5344CB8AC3E}">
        <p14:creationId xmlns:p14="http://schemas.microsoft.com/office/powerpoint/2010/main" val="46848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A4D9C-79EE-394E-9AC8-2939BB0C34AF}"/>
              </a:ext>
            </a:extLst>
          </p:cNvPr>
          <p:cNvSpPr>
            <a:spLocks noGrp="1"/>
          </p:cNvSpPr>
          <p:nvPr>
            <p:ph type="title"/>
          </p:nvPr>
        </p:nvSpPr>
        <p:spPr/>
        <p:txBody>
          <a:bodyPr/>
          <a:lstStyle/>
          <a:p>
            <a:r>
              <a:rPr lang="en-GB"/>
              <a:t>भारतीय राष्ट्रीय आंदोलन का चतुर्थ चरण</a:t>
            </a:r>
            <a:endParaRPr lang="en-US"/>
          </a:p>
        </p:txBody>
      </p:sp>
      <p:sp>
        <p:nvSpPr>
          <p:cNvPr id="3" name="Content Placeholder 2">
            <a:extLst>
              <a:ext uri="{FF2B5EF4-FFF2-40B4-BE49-F238E27FC236}">
                <a16:creationId xmlns:a16="http://schemas.microsoft.com/office/drawing/2014/main" id="{30777ECC-6476-F243-A83B-968D30E85FCB}"/>
              </a:ext>
            </a:extLst>
          </p:cNvPr>
          <p:cNvSpPr>
            <a:spLocks noGrp="1"/>
          </p:cNvSpPr>
          <p:nvPr>
            <p:ph idx="1"/>
          </p:nvPr>
        </p:nvSpPr>
        <p:spPr/>
        <p:txBody>
          <a:bodyPr>
            <a:normAutofit lnSpcReduction="10000"/>
          </a:bodyPr>
          <a:lstStyle/>
          <a:p>
            <a:pPr marL="0" indent="0">
              <a:buNone/>
            </a:pPr>
            <a:r>
              <a:rPr lang="en-GB"/>
              <a:t>इस चरण में आम भारतीय जैसे मजदूर  </a:t>
            </a:r>
            <a:r>
              <a:rPr lang="en-IN"/>
              <a:t>,</a:t>
            </a:r>
            <a:r>
              <a:rPr lang="en-GB"/>
              <a:t>किसान</a:t>
            </a:r>
            <a:r>
              <a:rPr lang="en-IN"/>
              <a:t>,</a:t>
            </a:r>
            <a:r>
              <a:rPr lang="en-GB"/>
              <a:t> व्यापारी</a:t>
            </a:r>
            <a:r>
              <a:rPr lang="en-IN"/>
              <a:t>,</a:t>
            </a:r>
            <a:r>
              <a:rPr lang="en-GB"/>
              <a:t> छात्र सभी आजादी की प्राप्ति के लिए समग्र रूप से आंदोलित हो गए। 31 दिसंबर 1929 के लाहौर अधिवेशन में भारत की पूर्ण स्वतंत्रता के लिए राष्ट्रीय ध्वज फहराया। 12 मार्च 1930 ईस्वी को अंग्रेजों का नमक कानून तोड़ा यद्यपि यह अंग्रेजी सरकार की दृष्टि में अर्थहीन था किंतु इसने भारतीयों में वह चेतना भर दी जो कार्ल मार्क्स के अनुसार क्रांति के लिए आवश्यक है। 1930 ईस्वी में भगत सिंह</a:t>
            </a:r>
            <a:r>
              <a:rPr lang="en-IN"/>
              <a:t>,</a:t>
            </a:r>
            <a:r>
              <a:rPr lang="en-GB"/>
              <a:t> सुखदेव और राजगुरु को फांसी और 1931 में चंद्रशेखर आजाद की कुर्बानी ने प्रत्येक भारतीय के दिल में अंग्रेजों के विरुद्ध राष्ट्रीय आंदोलन को सक्रिय कर दिया</a:t>
            </a:r>
            <a:r>
              <a:rPr lang="en-IN"/>
              <a:t>।</a:t>
            </a:r>
            <a:endParaRPr lang="en-US"/>
          </a:p>
        </p:txBody>
      </p:sp>
    </p:spTree>
    <p:extLst>
      <p:ext uri="{BB962C8B-B14F-4D97-AF65-F5344CB8AC3E}">
        <p14:creationId xmlns:p14="http://schemas.microsoft.com/office/powerpoint/2010/main" val="1330845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09CB0-1B82-3341-9148-E39B8A850568}"/>
              </a:ext>
            </a:extLst>
          </p:cNvPr>
          <p:cNvSpPr>
            <a:spLocks noGrp="1"/>
          </p:cNvSpPr>
          <p:nvPr>
            <p:ph type="title"/>
          </p:nvPr>
        </p:nvSpPr>
        <p:spPr/>
        <p:txBody>
          <a:bodyPr/>
          <a:lstStyle/>
          <a:p>
            <a:r>
              <a:rPr lang="en-GB"/>
              <a:t>भारतीय राष्ट्रीय आंदोलन का पांचवा एवं अंतिम चरण</a:t>
            </a:r>
            <a:endParaRPr lang="en-US"/>
          </a:p>
        </p:txBody>
      </p:sp>
      <p:sp>
        <p:nvSpPr>
          <p:cNvPr id="3" name="Content Placeholder 2">
            <a:extLst>
              <a:ext uri="{FF2B5EF4-FFF2-40B4-BE49-F238E27FC236}">
                <a16:creationId xmlns:a16="http://schemas.microsoft.com/office/drawing/2014/main" id="{AAB86694-BCDA-084B-9193-FBA14F42749E}"/>
              </a:ext>
            </a:extLst>
          </p:cNvPr>
          <p:cNvSpPr>
            <a:spLocks noGrp="1"/>
          </p:cNvSpPr>
          <p:nvPr>
            <p:ph idx="1"/>
          </p:nvPr>
        </p:nvSpPr>
        <p:spPr/>
        <p:txBody>
          <a:bodyPr/>
          <a:lstStyle/>
          <a:p>
            <a:pPr marL="0" indent="0">
              <a:buNone/>
            </a:pPr>
            <a:r>
              <a:rPr lang="en-GB"/>
              <a:t>यह चरण 1939 ईस्वी में द्वितीय विश्व युद्ध से शुरू हुआ जिसमें भारतीयों ने आजादी की लड़ाई के प्रयास को बढ़ाया। अंग्रेजों ने</a:t>
            </a:r>
            <a:r>
              <a:rPr lang="en-IN"/>
              <a:t> </a:t>
            </a:r>
            <a:r>
              <a:rPr lang="en-GB"/>
              <a:t>सभी बड़े भारतीय नेताओं को गिरफ्तार कर लिया। सुभाष चंद्र बोस ने आजाद हिंद फौज का गठन किया। गांधी जी ने 1942 ईस्वी में भारत छोड़ो आंदोलन चलाया। यह सभी परिस्थितियां अंग्रेजों के पूरी तरह प्रतिकूल हो गई थी</a:t>
            </a:r>
            <a:r>
              <a:rPr lang="en-IN"/>
              <a:t>।</a:t>
            </a:r>
            <a:r>
              <a:rPr lang="en-GB"/>
              <a:t> अतः 15 अगस्त 1947 को भारत को आजाद कर दिया गया। मार्क्सवादी परिपेक्ष से यह</a:t>
            </a:r>
            <a:r>
              <a:rPr lang="en-IN"/>
              <a:t> शोषकों </a:t>
            </a:r>
            <a:r>
              <a:rPr lang="en-GB"/>
              <a:t>पर</a:t>
            </a:r>
            <a:r>
              <a:rPr lang="en-IN"/>
              <a:t> </a:t>
            </a:r>
            <a:r>
              <a:rPr lang="en-GB"/>
              <a:t> </a:t>
            </a:r>
            <a:r>
              <a:rPr lang="en-IN"/>
              <a:t>शोषितों </a:t>
            </a:r>
            <a:r>
              <a:rPr lang="en-GB"/>
              <a:t>की विजय थी</a:t>
            </a:r>
            <a:r>
              <a:rPr lang="en-IN"/>
              <a:t>।</a:t>
            </a:r>
            <a:endParaRPr lang="en-US"/>
          </a:p>
        </p:txBody>
      </p:sp>
    </p:spTree>
    <p:extLst>
      <p:ext uri="{BB962C8B-B14F-4D97-AF65-F5344CB8AC3E}">
        <p14:creationId xmlns:p14="http://schemas.microsoft.com/office/powerpoint/2010/main" val="1364954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0BA1C-C0A0-7642-A72E-F5504F31D21B}"/>
              </a:ext>
            </a:extLst>
          </p:cNvPr>
          <p:cNvSpPr>
            <a:spLocks noGrp="1"/>
          </p:cNvSpPr>
          <p:nvPr>
            <p:ph type="title"/>
          </p:nvPr>
        </p:nvSpPr>
        <p:spPr/>
        <p:txBody>
          <a:bodyPr/>
          <a:lstStyle/>
          <a:p>
            <a:r>
              <a:rPr lang="en-GB"/>
              <a:t>निष्कर्ष</a:t>
            </a:r>
            <a:endParaRPr lang="en-US"/>
          </a:p>
        </p:txBody>
      </p:sp>
      <p:sp>
        <p:nvSpPr>
          <p:cNvPr id="3" name="Content Placeholder 2">
            <a:extLst>
              <a:ext uri="{FF2B5EF4-FFF2-40B4-BE49-F238E27FC236}">
                <a16:creationId xmlns:a16="http://schemas.microsoft.com/office/drawing/2014/main" id="{4BF67E03-45B5-9C44-A56B-A0387C8C5545}"/>
              </a:ext>
            </a:extLst>
          </p:cNvPr>
          <p:cNvSpPr>
            <a:spLocks noGrp="1"/>
          </p:cNvSpPr>
          <p:nvPr>
            <p:ph idx="1"/>
          </p:nvPr>
        </p:nvSpPr>
        <p:spPr/>
        <p:txBody>
          <a:bodyPr>
            <a:normAutofit lnSpcReduction="10000"/>
          </a:bodyPr>
          <a:lstStyle/>
          <a:p>
            <a:pPr marL="0" indent="0">
              <a:buNone/>
            </a:pPr>
            <a:r>
              <a:rPr lang="en-GB"/>
              <a:t>ए </a:t>
            </a:r>
            <a:r>
              <a:rPr lang="en-IN"/>
              <a:t>.</a:t>
            </a:r>
            <a:r>
              <a:rPr lang="en-GB"/>
              <a:t>आर </a:t>
            </a:r>
            <a:r>
              <a:rPr lang="en-IN"/>
              <a:t>.</a:t>
            </a:r>
            <a:r>
              <a:rPr lang="en-GB"/>
              <a:t>देसाई ने चरणबद्ध रूप में भारतीय स्वतंत्रता आंदोलन की विवेचना करते हुए इस आंदोलन में सामाजिक पृष्ठभूमि को बताया है</a:t>
            </a:r>
            <a:r>
              <a:rPr lang="en-IN"/>
              <a:t>।</a:t>
            </a:r>
            <a:r>
              <a:rPr lang="en-GB"/>
              <a:t> साथ ही उन्होंने अपने इस अध्ययन के माध्यम से</a:t>
            </a:r>
            <a:r>
              <a:rPr lang="en-IN"/>
              <a:t> द्वन्द्वात्मक(</a:t>
            </a:r>
            <a:r>
              <a:rPr lang="en-GB"/>
              <a:t> मार्क्सवादी</a:t>
            </a:r>
            <a:r>
              <a:rPr lang="en-IN"/>
              <a:t>)</a:t>
            </a:r>
            <a:r>
              <a:rPr lang="en-GB"/>
              <a:t> परिपेक्ष का सफल प्रयोग करते हुए भारतीय समाज की व्याख्या नवीन दृष्टिकोण से की है। ए </a:t>
            </a:r>
            <a:r>
              <a:rPr lang="en-IN"/>
              <a:t>.</a:t>
            </a:r>
            <a:r>
              <a:rPr lang="en-GB"/>
              <a:t>आर</a:t>
            </a:r>
            <a:r>
              <a:rPr lang="en-IN"/>
              <a:t>.</a:t>
            </a:r>
            <a:r>
              <a:rPr lang="en-GB"/>
              <a:t> देसाई द्वारा प्रस्तुत भारत के राष्ट्रीय आंदोलन का यह विस्तृत </a:t>
            </a:r>
            <a:r>
              <a:rPr lang="en-IN"/>
              <a:t>विश्लेषण शोषितो</a:t>
            </a:r>
            <a:r>
              <a:rPr lang="en-GB"/>
              <a:t> </a:t>
            </a:r>
            <a:r>
              <a:rPr lang="en-IN"/>
              <a:t>(</a:t>
            </a:r>
            <a:r>
              <a:rPr lang="en-GB"/>
              <a:t>भारतीयों </a:t>
            </a:r>
            <a:r>
              <a:rPr lang="en-IN"/>
              <a:t>)</a:t>
            </a:r>
            <a:r>
              <a:rPr lang="en-GB"/>
              <a:t>एवं </a:t>
            </a:r>
            <a:r>
              <a:rPr lang="en-IN"/>
              <a:t>शोषकों</a:t>
            </a:r>
            <a:r>
              <a:rPr lang="en-GB"/>
              <a:t> </a:t>
            </a:r>
            <a:r>
              <a:rPr lang="en-IN"/>
              <a:t>(</a:t>
            </a:r>
            <a:r>
              <a:rPr lang="en-GB"/>
              <a:t>अंग्रेजों</a:t>
            </a:r>
            <a:r>
              <a:rPr lang="en-IN"/>
              <a:t>)</a:t>
            </a:r>
            <a:r>
              <a:rPr lang="en-GB"/>
              <a:t> के मध्य होने वाले संघर्ष और उसके परिणाम को आधार बनाकर किया है</a:t>
            </a:r>
            <a:r>
              <a:rPr lang="en-IN"/>
              <a:t>।</a:t>
            </a:r>
            <a:r>
              <a:rPr lang="en-GB"/>
              <a:t> इस प्रकार उन्होंने न केवल भारतीय समाजशास्त्र को उन्नत किया है बल्कि भारतीय समाज शास्त्रियों को अध्ययन की नई  दिशाएं प्रदान की है।</a:t>
            </a:r>
            <a:endParaRPr lang="en-US"/>
          </a:p>
        </p:txBody>
      </p:sp>
    </p:spTree>
    <p:extLst>
      <p:ext uri="{BB962C8B-B14F-4D97-AF65-F5344CB8AC3E}">
        <p14:creationId xmlns:p14="http://schemas.microsoft.com/office/powerpoint/2010/main" val="14063175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Circuit</vt:lpstr>
      <vt:lpstr>भारतीय राष्ट्रवादी आंदोलन: मार्क्सवाद के परिप्रेक्ष्य में </vt:lpstr>
      <vt:lpstr>परिचय:</vt:lpstr>
      <vt:lpstr>भारतीय राष्ट्रीय आंदोलन का प्रथम चरण</vt:lpstr>
      <vt:lpstr>भारतीय राष्ट्रीय आंदोलन का द्वितीय चरण</vt:lpstr>
      <vt:lpstr>भारतीय राष्ट्रीय आंदोलन का तृतीय चरण</vt:lpstr>
      <vt:lpstr>भारतीय राष्ट्रीय आंदोलन का चतुर्थ चरण</vt:lpstr>
      <vt:lpstr>भारतीय राष्ट्रीय आंदोलन का पांचवा एवं अंतिम चरण</vt:lpstr>
      <vt:lpstr>निष्कर्ष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भारतीय राष्ट्रवादी आंदोलन मार्क्सवाद के परिपेक्ष्य में </dc:title>
  <dc:creator>Aanya Tomer</dc:creator>
  <cp:lastModifiedBy>Aanya Tomer</cp:lastModifiedBy>
  <cp:revision>4</cp:revision>
  <dcterms:created xsi:type="dcterms:W3CDTF">2020-04-17T16:11:40Z</dcterms:created>
  <dcterms:modified xsi:type="dcterms:W3CDTF">2020-04-17T17:55:06Z</dcterms:modified>
</cp:coreProperties>
</file>