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58" r:id="rId4"/>
    <p:sldId id="260" r:id="rId5"/>
    <p:sldId id="261" r:id="rId6"/>
    <p:sldId id="262"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9:14:17.751"/>
    </inkml:context>
    <inkml:brush xml:id="br0">
      <inkml:brushProperty name="width" value="0.05" units="cm"/>
      <inkml:brushProperty name="height" value="0.05" units="cm"/>
      <inkml:brushProperty name="color" value="#00E4EA"/>
    </inkml:brush>
  </inkml:definitions>
  <inkml:trace contextRef="#ctx0" brushRef="#br0">2857 1503,'0'0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9:15:10.188"/>
    </inkml:context>
    <inkml:brush xml:id="br0">
      <inkml:brushProperty name="width" value="0.05" units="cm"/>
      <inkml:brushProperty name="height" value="0.05" units="cm"/>
      <inkml:brushProperty name="color" value="#00E4EA"/>
    </inkml:brush>
  </inkml:definitions>
  <inkml:trace contextRef="#ctx0" brushRef="#br0">2087 28,'0'0,"0"0,0 0,0 0,0 0,0-14,0 14,24 0,-24 0,12 0,-24-14,-12 28,22-12,-20-4,-50 31,62-26,-77 22,-9 17,75-32,-55 23,4 23,52-40,-81 11,5 15,70-31,-69 35,-26 10,75-34,-28 13,-47 7,55-16,-13 5,-65 11,69-20,5-1,-75 21,90-26,14-4,-56 17,53-21,16-2,-20 8,31-14,10 0,-6 0,13 0,0 0,37 0,-37-14,67-12,-62 23,91-39,73-15,-168 57,191-56,1 13,-181 41,145-24,12 12,-146 12,99 4,23-2,-117 0,64 14,53 0,-109-10,49 6,35 19,-88-22,57 28,7-7,-60-12,25 11,-13 1,-29-11,10 9,-29 16,0-28,0 0,0 29,-13-20,2-4,-13 9,10-2,4-9,-38 25,16-14,15-13,-55 41,2-25,44-19,-71 44,-16-12,81-31,-88 43,-21-9,113-37,-117 46,16-18,113-33,-153 51,31-15,132-39,-163 26,24 0,141-27,-137 13,45 0,87-13,-79 12,16-13,62 0,-28 0,14 0,19 0,5 0,0 0,0 0,5-14,19 14,-7-15,14-13,65-28,-41 24,11-7,103-18,-89 31,9-4,56 2,-65 20,-16 1,33 7,-22 0,-30 0,52 0,-31 10,-36-5,67 9,-25-4,-48-6,73 24,-21-17,-56-8,101 26,-15-17,-91-10,81 12,-6-1,-83-12,65-1,0 0,-72 0,73 0,-1-14,-67 13,63-12,-20-1,-42 12,36-11,6-15,-38 23,4-4,35-5,-37 10,0-6,12-4,-17 9,-14-19,7 24</inkml:trace>
  <inkml:trace contextRef="#ctx0" brushRef="#br0" timeOffset="2355">3245 849,'0'0,"0"0,0 0,0-15,-24 15,20 0,-16-28,-28 14,38 11,-53-22,-9 25,52 0,-32 0,-21 14,50-10,-26 20,25 4,4-11,-9 9,-19 2,37-8,-2 3,-35 19,35-12,2-3,-38 15,49-10,0-8,-24 19,24-16,0-12,0 14,17 1,-10-18,42 2,-31 8,-12-16,42 9,-28-15,-16 0,19-14,-22 13,48-13,-3 1,-44 12,94-41,1-15,-97 57,96-42,-23-1,-68 40,38-50,-19 25,-20 23,16-33,-20 24,0 11,0-8,-24-3,18 10,6 4,6 18,-6 24,12-15,0 3,36 40,-22-32,-3-5,49 24,-16-25,-16-8,9-10,-1-4,-24-5,-24-5</inkml:trace>
  <inkml:trace contextRef="#ctx0" brushRef="#br0" timeOffset="2356">3872 863,'0'14,"0"-8,0 2,0 6,11-8,2 2,12 35,-13-21,0-2,36 23,-21-28,-6-2,3 1,-9-5,-6-4,-9 9,17-14,-9 0,16 0,-6 0,-12 0,18-14,-5 3,-14 8,43-25,-27 4,-18 19,46-23,-4 2,-42 24,45-12,-2-13,-44 25,23-26,23 14,-46 13,20-12,26-1,-42 12,12 4,6 12,-20-12,41 10,-21 2,-18-11,36 8,30 18,-50-21,5-2,69 22,-69-18,19 8,26-4,-31-14,14 0,42 0,-39 0,5 0,33-28,-29 12,-13 4,42-16,-37 2,-21 9,34-25,-24 13,-24 15,25-42,-16 16,-18 23,9-54,-24 27,0 32,0-59,-41 12,34 48,-66-60,8 33,58 33,-65-51,-22 28,91 28,-93-29,-1 15,95 14,-68 0,-27 0,88 0,-30 14,-9 0,40-11,-8 23,4-12,24-14,-12 28,0-22,24 16,0 7,-17-21,82 40,8 9,-53-36,33 14,43 8,-55-37,15 2,41 6,-73-14,0 0,73 0,-65-8,-16 2,81-8,-75-4,-20 7,71-17,-64 8,-18 12,33-20,-11 6,-26 15,13-21,-11 14,-26 14,13-6,0-2,0 1,-24 14,48-7,-22 0,21 28,25-14,-42-12,60 25,55-13,-97-12,72 10,25-12,-89 0,33-14,31 0,-63 9,31-33,-16 10,-30 17,12-6,-6-12,-24 16,0-2,-24-13,11 13,2 1,-37 0,6 6,11 2,7 6,-6 0,12 0,-30 0,-1 10,25-6,-48 10,35 8,26-15,-38 49,49-44,0-10,0 27,22 9,-19-34,21 53,22-3,-44-52,70 69,-48-15,-23-54,-2-4</inkml:trace>
  <inkml:trace contextRef="#ctx0" brushRef="#br0" timeOffset="2357">6864 976,'0'0,"0"0,0 0,0 0,0 0,0 0,0 0,48-14,18-6,-36 11,139-19,-42 7,-85 14,175-36,-24-2,-144 34,168-17,-72-9,-121 31,169-22,-60-11,-122 35,158-24,-48 14,-120 14,118-28,-46 14,-68 13,38-13,-19 0,-20 12,40 4,-19-2,-25 0,0 0,0 0,0 0,0 0,0 0,0 0</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172170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27546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48161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56757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3266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645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70236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GB"/>
              <a:t>Click to edit Master title style</a:t>
            </a:r>
            <a:endParaRPr lang="en-US" dirty="0"/>
          </a:p>
        </p:txBody>
      </p:sp>
    </p:spTree>
    <p:extLst>
      <p:ext uri="{BB962C8B-B14F-4D97-AF65-F5344CB8AC3E}">
        <p14:creationId xmlns:p14="http://schemas.microsoft.com/office/powerpoint/2010/main" val="2831656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7831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7269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GB"/>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1371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3038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278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0707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63073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1260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2239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5/5/2020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266923"/>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 /><Relationship Id="rId2" Type="http://schemas.openxmlformats.org/officeDocument/2006/relationships/image" Target="../media/image4.jpeg" /><Relationship Id="rId1" Type="http://schemas.openxmlformats.org/officeDocument/2006/relationships/slideLayout" Target="../slideLayouts/slideLayout1.xml" /><Relationship Id="rId6" Type="http://schemas.openxmlformats.org/officeDocument/2006/relationships/image" Target="../media/image6.png" /><Relationship Id="rId5" Type="http://schemas.openxmlformats.org/officeDocument/2006/relationships/customXml" Target="../ink/ink2.xml" /><Relationship Id="rId4" Type="http://schemas.openxmlformats.org/officeDocument/2006/relationships/image" Target="../media/image5.pn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78276-CAF8-EB49-B875-CD793007D5ED}"/>
              </a:ext>
            </a:extLst>
          </p:cNvPr>
          <p:cNvSpPr>
            <a:spLocks noGrp="1"/>
          </p:cNvSpPr>
          <p:nvPr>
            <p:ph type="ctrTitle"/>
          </p:nvPr>
        </p:nvSpPr>
        <p:spPr>
          <a:xfrm>
            <a:off x="442330" y="-730240"/>
            <a:ext cx="10923443" cy="2563918"/>
          </a:xfrm>
        </p:spPr>
        <p:txBody>
          <a:bodyPr>
            <a:normAutofit/>
          </a:bodyPr>
          <a:lstStyle/>
          <a:p>
            <a:r>
              <a:rPr lang="en-GB" b="1"/>
              <a:t>सामाजिक अनुसंधान में सांख्यिकी माध्य</a:t>
            </a:r>
            <a:endParaRPr lang="en-US" b="1"/>
          </a:p>
        </p:txBody>
      </p:sp>
      <p:sp>
        <p:nvSpPr>
          <p:cNvPr id="3" name="Subtitle 2">
            <a:extLst>
              <a:ext uri="{FF2B5EF4-FFF2-40B4-BE49-F238E27FC236}">
                <a16:creationId xmlns:a16="http://schemas.microsoft.com/office/drawing/2014/main" id="{3B73EFFF-2C99-E547-B996-C16036D73896}"/>
              </a:ext>
            </a:extLst>
          </p:cNvPr>
          <p:cNvSpPr>
            <a:spLocks noGrp="1"/>
          </p:cNvSpPr>
          <p:nvPr>
            <p:ph type="subTitle" idx="1"/>
          </p:nvPr>
        </p:nvSpPr>
        <p:spPr>
          <a:xfrm>
            <a:off x="-1411724" y="4264602"/>
            <a:ext cx="12777497" cy="2724252"/>
          </a:xfrm>
        </p:spPr>
        <p:txBody>
          <a:bodyPr>
            <a:normAutofit/>
          </a:bodyPr>
          <a:lstStyle/>
          <a:p>
            <a:r>
              <a:rPr lang="en-IN" sz="3200"/>
              <a:t>   </a:t>
            </a:r>
            <a:r>
              <a:rPr lang="en-GB" sz="3200"/>
              <a:t>डॉ संतोष </a:t>
            </a:r>
            <a:r>
              <a:rPr lang="en-IN" sz="3200"/>
              <a:t>कुमारी</a:t>
            </a:r>
          </a:p>
          <a:p>
            <a:r>
              <a:rPr lang="en-GB" sz="2800"/>
              <a:t>एसोसिएट प्रोफेसर एवं विभागाध्य</a:t>
            </a:r>
            <a:r>
              <a:rPr lang="en-IN" sz="2800"/>
              <a:t>क्षा</a:t>
            </a:r>
          </a:p>
          <a:p>
            <a:r>
              <a:rPr lang="en-GB" sz="2800"/>
              <a:t>समाजशास्त्र विभाग</a:t>
            </a:r>
            <a:endParaRPr lang="en-IN" sz="2800"/>
          </a:p>
          <a:p>
            <a:r>
              <a:rPr lang="en-GB" sz="2800"/>
              <a:t> </a:t>
            </a:r>
            <a:r>
              <a:rPr lang="en-IN" sz="2800"/>
              <a:t>जै.</a:t>
            </a:r>
            <a:r>
              <a:rPr lang="en-GB" sz="2800"/>
              <a:t>के</a:t>
            </a:r>
            <a:r>
              <a:rPr lang="en-IN" sz="2800"/>
              <a:t>.</a:t>
            </a:r>
            <a:r>
              <a:rPr lang="en-GB" sz="2800"/>
              <a:t>पी</a:t>
            </a:r>
            <a:r>
              <a:rPr lang="en-IN" sz="2800"/>
              <a:t>.(</a:t>
            </a:r>
            <a:r>
              <a:rPr lang="en-GB" sz="2800"/>
              <a:t> पी</a:t>
            </a:r>
            <a:r>
              <a:rPr lang="en-IN" sz="2800"/>
              <a:t>.</a:t>
            </a:r>
            <a:r>
              <a:rPr lang="en-GB" sz="2800"/>
              <a:t>जी</a:t>
            </a:r>
            <a:r>
              <a:rPr lang="en-IN" sz="2800"/>
              <a:t>)</a:t>
            </a:r>
            <a:r>
              <a:rPr lang="en-GB" sz="2800"/>
              <a:t> कॉलेज</a:t>
            </a:r>
            <a:r>
              <a:rPr lang="en-IN" sz="2800"/>
              <a:t>,</a:t>
            </a:r>
            <a:r>
              <a:rPr lang="en-GB" sz="2800"/>
              <a:t> मुजफ्फरनगर</a:t>
            </a:r>
            <a:endParaRPr lang="en-IN" sz="2800"/>
          </a:p>
          <a:p>
            <a:endParaRPr lang="en-US" sz="2800"/>
          </a:p>
        </p:txBody>
      </p:sp>
      <p:pic>
        <p:nvPicPr>
          <p:cNvPr id="4" name="Picture 4">
            <a:extLst>
              <a:ext uri="{FF2B5EF4-FFF2-40B4-BE49-F238E27FC236}">
                <a16:creationId xmlns:a16="http://schemas.microsoft.com/office/drawing/2014/main" id="{24BE30F0-FE0D-8A42-A71F-49F087711268}"/>
              </a:ext>
            </a:extLst>
          </p:cNvPr>
          <p:cNvPicPr>
            <a:picLocks noChangeAspect="1"/>
          </p:cNvPicPr>
          <p:nvPr/>
        </p:nvPicPr>
        <p:blipFill>
          <a:blip r:embed="rId2"/>
          <a:stretch>
            <a:fillRect/>
          </a:stretch>
        </p:blipFill>
        <p:spPr>
          <a:xfrm>
            <a:off x="550569" y="3126815"/>
            <a:ext cx="3064602" cy="3152476"/>
          </a:xfrm>
          <a:prstGeom prst="rect">
            <a:avLst/>
          </a:prstGeom>
        </p:spPr>
      </p:pic>
      <mc:AlternateContent xmlns:mc="http://schemas.openxmlformats.org/markup-compatibility/2006" xmlns:p14="http://schemas.microsoft.com/office/powerpoint/2010/main">
        <mc:Choice Requires="p14">
          <p:contentPart p14:bwMode="auto" r:id="rId3">
            <p14:nvContentPartPr>
              <p14:cNvPr id="30" name="Ink 30">
                <a:extLst>
                  <a:ext uri="{FF2B5EF4-FFF2-40B4-BE49-F238E27FC236}">
                    <a16:creationId xmlns:a16="http://schemas.microsoft.com/office/drawing/2014/main" id="{4343E8FF-DC61-3D41-B5B0-E6A717EFFD6A}"/>
                  </a:ext>
                </a:extLst>
              </p14:cNvPr>
              <p14:cNvContentPartPr/>
              <p14:nvPr/>
            </p14:nvContentPartPr>
            <p14:xfrm>
              <a:off x="8896877" y="4134573"/>
              <a:ext cx="360" cy="360"/>
            </p14:xfrm>
          </p:contentPart>
        </mc:Choice>
        <mc:Fallback xmlns="">
          <p:pic>
            <p:nvPicPr>
              <p:cNvPr id="30" name="Ink 30">
                <a:extLst>
                  <a:ext uri="{FF2B5EF4-FFF2-40B4-BE49-F238E27FC236}">
                    <a16:creationId xmlns:a16="http://schemas.microsoft.com/office/drawing/2014/main" id="{4343E8FF-DC61-3D41-B5B0-E6A717EFFD6A}"/>
                  </a:ext>
                </a:extLst>
              </p:cNvPr>
              <p:cNvPicPr/>
              <p:nvPr/>
            </p:nvPicPr>
            <p:blipFill>
              <a:blip r:embed="rId4"/>
              <a:stretch>
                <a:fillRect/>
              </a:stretch>
            </p:blipFill>
            <p:spPr>
              <a:xfrm>
                <a:off x="8888237" y="412557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9" name="Ink 39">
                <a:extLst>
                  <a:ext uri="{FF2B5EF4-FFF2-40B4-BE49-F238E27FC236}">
                    <a16:creationId xmlns:a16="http://schemas.microsoft.com/office/drawing/2014/main" id="{53B0AF25-C020-5A40-8995-6B0FF9487D5A}"/>
                  </a:ext>
                </a:extLst>
              </p14:cNvPr>
              <p14:cNvContentPartPr/>
              <p14:nvPr/>
            </p14:nvContentPartPr>
            <p14:xfrm>
              <a:off x="7960752" y="3766898"/>
              <a:ext cx="3296066" cy="605943"/>
            </p14:xfrm>
          </p:contentPart>
        </mc:Choice>
        <mc:Fallback xmlns="">
          <p:pic>
            <p:nvPicPr>
              <p:cNvPr id="39" name="Ink 39">
                <a:extLst>
                  <a:ext uri="{FF2B5EF4-FFF2-40B4-BE49-F238E27FC236}">
                    <a16:creationId xmlns:a16="http://schemas.microsoft.com/office/drawing/2014/main" id="{53B0AF25-C020-5A40-8995-6B0FF9487D5A}"/>
                  </a:ext>
                </a:extLst>
              </p:cNvPr>
              <p:cNvPicPr/>
              <p:nvPr/>
            </p:nvPicPr>
            <p:blipFill>
              <a:blip r:embed="rId6"/>
              <a:stretch>
                <a:fillRect/>
              </a:stretch>
            </p:blipFill>
            <p:spPr>
              <a:xfrm>
                <a:off x="7951752" y="3757902"/>
                <a:ext cx="3313705" cy="623574"/>
              </a:xfrm>
              <a:prstGeom prst="rect">
                <a:avLst/>
              </a:prstGeom>
            </p:spPr>
          </p:pic>
        </mc:Fallback>
      </mc:AlternateContent>
    </p:spTree>
    <p:extLst>
      <p:ext uri="{BB962C8B-B14F-4D97-AF65-F5344CB8AC3E}">
        <p14:creationId xmlns:p14="http://schemas.microsoft.com/office/powerpoint/2010/main" val="4219115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D4A18-F948-9647-80D0-D74D4D294701}"/>
              </a:ext>
            </a:extLst>
          </p:cNvPr>
          <p:cNvSpPr>
            <a:spLocks noGrp="1"/>
          </p:cNvSpPr>
          <p:nvPr>
            <p:ph type="title"/>
          </p:nvPr>
        </p:nvSpPr>
        <p:spPr>
          <a:xfrm>
            <a:off x="685802" y="411308"/>
            <a:ext cx="9856642" cy="1654560"/>
          </a:xfrm>
        </p:spPr>
        <p:txBody>
          <a:bodyPr>
            <a:normAutofit/>
          </a:bodyPr>
          <a:lstStyle/>
          <a:p>
            <a:r>
              <a:rPr lang="en-GB" sz="4000" u="sng"/>
              <a:t>सांख्यिकी माध्य का अर्थ एवं परिभाषा</a:t>
            </a:r>
            <a:r>
              <a:rPr lang="en-IN" sz="4000" u="sng"/>
              <a:t>:</a:t>
            </a:r>
            <a:br>
              <a:rPr lang="en-IN" sz="4000" u="sng"/>
            </a:br>
            <a:endParaRPr lang="en-US" sz="4000" u="sng"/>
          </a:p>
        </p:txBody>
      </p:sp>
      <p:sp>
        <p:nvSpPr>
          <p:cNvPr id="3" name="Content Placeholder 2">
            <a:extLst>
              <a:ext uri="{FF2B5EF4-FFF2-40B4-BE49-F238E27FC236}">
                <a16:creationId xmlns:a16="http://schemas.microsoft.com/office/drawing/2014/main" id="{1335EEE0-CE53-974E-B616-0D67518AAE8F}"/>
              </a:ext>
            </a:extLst>
          </p:cNvPr>
          <p:cNvSpPr>
            <a:spLocks noGrp="1"/>
          </p:cNvSpPr>
          <p:nvPr>
            <p:ph idx="1"/>
          </p:nvPr>
        </p:nvSpPr>
        <p:spPr>
          <a:xfrm>
            <a:off x="761990" y="1602269"/>
            <a:ext cx="10744208" cy="4844423"/>
          </a:xfrm>
        </p:spPr>
        <p:txBody>
          <a:bodyPr>
            <a:normAutofit/>
          </a:bodyPr>
          <a:lstStyle/>
          <a:p>
            <a:pPr marL="0" indent="0">
              <a:buNone/>
            </a:pPr>
            <a:r>
              <a:rPr lang="en-GB" sz="2400"/>
              <a:t>दी हुई समंक माला में ऐसा मूल्य जो संपूर्ण </a:t>
            </a:r>
            <a:r>
              <a:rPr lang="en-IN" sz="2400"/>
              <a:t>समंको</a:t>
            </a:r>
            <a:r>
              <a:rPr lang="en-GB" sz="2400"/>
              <a:t> का प्रतिनिधित्व करता है </a:t>
            </a:r>
            <a:r>
              <a:rPr lang="en-IN" sz="2400"/>
              <a:t>,</a:t>
            </a:r>
            <a:r>
              <a:rPr lang="en-GB" sz="2400"/>
              <a:t>सांख्यिकी माध्य कहलाता है।</a:t>
            </a:r>
            <a:endParaRPr lang="en-IN" sz="2400"/>
          </a:p>
          <a:p>
            <a:pPr marL="0" indent="0">
              <a:buNone/>
            </a:pPr>
            <a:r>
              <a:rPr lang="en-GB" sz="2400" b="1"/>
              <a:t>प्रोफेसर एल्हांस के अनुसार</a:t>
            </a:r>
            <a:r>
              <a:rPr lang="en-IN" sz="2400" b="1"/>
              <a:t>-</a:t>
            </a:r>
            <a:r>
              <a:rPr lang="en-IN" sz="2400"/>
              <a:t>”</a:t>
            </a:r>
            <a:r>
              <a:rPr lang="en-GB" sz="2400"/>
              <a:t> यह स्पष्ट है </a:t>
            </a:r>
            <a:r>
              <a:rPr lang="en-IN" sz="2400"/>
              <a:t>कि</a:t>
            </a:r>
            <a:r>
              <a:rPr lang="en-GB" sz="2400"/>
              <a:t> एक ऐसी संख्या जिसका प्रयोग संपूर्ण श्रेणियों का प्रतिनिधित्व करने के लिए किया जाता है वह श्रेणी में न तो न्यूनतम मूल्य रखती है और ना ही उच्चतम मूल्य </a:t>
            </a:r>
            <a:r>
              <a:rPr lang="en-IN" sz="2400"/>
              <a:t>,</a:t>
            </a:r>
            <a:r>
              <a:rPr lang="en-GB" sz="2400"/>
              <a:t>अपितु वह मूल्य तो इन दोनों सीमाओं के बीच का एक मूल्य होता है जहां श्रेणियों की अधिकांश इकाइयां एकत्रित हो जाती है। ऐसे अंक केंद्रीय प्रवृत्ति का माप अथवा माध्य कहलाते हैं।</a:t>
            </a:r>
            <a:endParaRPr lang="en-IN" sz="2400"/>
          </a:p>
          <a:p>
            <a:pPr marL="0" indent="0">
              <a:buNone/>
            </a:pPr>
            <a:r>
              <a:rPr lang="en-IN" sz="2400" b="1"/>
              <a:t>               </a:t>
            </a:r>
            <a:r>
              <a:rPr lang="en-GB" sz="2400"/>
              <a:t>सांख्यिकी माध्य संपूर्ण </a:t>
            </a:r>
            <a:r>
              <a:rPr lang="en-IN" sz="2400"/>
              <a:t>समंको का</a:t>
            </a:r>
            <a:r>
              <a:rPr lang="en-GB" sz="2400"/>
              <a:t> प्रतिनिधित्व करने वाला और केंद्रीय मूल्य प्रकट करने वाला </a:t>
            </a:r>
            <a:r>
              <a:rPr lang="en-IN" sz="2400"/>
              <a:t>एक</a:t>
            </a:r>
            <a:r>
              <a:rPr lang="en-GB" sz="2400"/>
              <a:t> अंक होता है जो कि उन </a:t>
            </a:r>
            <a:r>
              <a:rPr lang="en-IN" sz="2400"/>
              <a:t>समंको</a:t>
            </a:r>
            <a:r>
              <a:rPr lang="en-GB" sz="2400"/>
              <a:t> के न्यूनतम और अधिकतम मूल्य के बीच की स्थिति में होता है। इस तरह माध्य</a:t>
            </a:r>
            <a:r>
              <a:rPr lang="en-IN" sz="2400"/>
              <a:t> </a:t>
            </a:r>
            <a:r>
              <a:rPr lang="en-GB" sz="2400"/>
              <a:t>विशाल संख्याओं का संक्षिप्त </a:t>
            </a:r>
            <a:r>
              <a:rPr lang="en-IN" sz="2400"/>
              <a:t>संक्षिप्तीकरण</a:t>
            </a:r>
            <a:r>
              <a:rPr lang="en-GB" sz="2400"/>
              <a:t> करने का एक साधन बन जाता है।</a:t>
            </a:r>
            <a:endParaRPr lang="en-IN" sz="2400"/>
          </a:p>
        </p:txBody>
      </p:sp>
    </p:spTree>
    <p:extLst>
      <p:ext uri="{BB962C8B-B14F-4D97-AF65-F5344CB8AC3E}">
        <p14:creationId xmlns:p14="http://schemas.microsoft.com/office/powerpoint/2010/main" val="111113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99BD-7AD8-124C-B6EF-39CF5D5FBFED}"/>
              </a:ext>
            </a:extLst>
          </p:cNvPr>
          <p:cNvSpPr>
            <a:spLocks noGrp="1"/>
          </p:cNvSpPr>
          <p:nvPr>
            <p:ph type="title"/>
          </p:nvPr>
        </p:nvSpPr>
        <p:spPr>
          <a:xfrm>
            <a:off x="1030287" y="411306"/>
            <a:ext cx="10131425" cy="1807585"/>
          </a:xfrm>
        </p:spPr>
        <p:txBody>
          <a:bodyPr/>
          <a:lstStyle/>
          <a:p>
            <a:r>
              <a:rPr lang="en-GB" b="1" u="sng"/>
              <a:t>सांख्यिकी माध्यमों की उपयोगिता एवं उद्देश्य</a:t>
            </a:r>
            <a:r>
              <a:rPr lang="en-IN" b="1" u="sng"/>
              <a:t>:</a:t>
            </a:r>
            <a:br>
              <a:rPr lang="en-IN" b="1" u="sng"/>
            </a:br>
            <a:endParaRPr lang="en-US" b="1" u="sng"/>
          </a:p>
        </p:txBody>
      </p:sp>
      <p:sp>
        <p:nvSpPr>
          <p:cNvPr id="3" name="Content Placeholder 2">
            <a:extLst>
              <a:ext uri="{FF2B5EF4-FFF2-40B4-BE49-F238E27FC236}">
                <a16:creationId xmlns:a16="http://schemas.microsoft.com/office/drawing/2014/main" id="{8B6E3A85-E937-A241-80CA-0501A0F2B6A0}"/>
              </a:ext>
            </a:extLst>
          </p:cNvPr>
          <p:cNvSpPr>
            <a:spLocks noGrp="1"/>
          </p:cNvSpPr>
          <p:nvPr>
            <p:ph idx="1"/>
          </p:nvPr>
        </p:nvSpPr>
        <p:spPr>
          <a:xfrm>
            <a:off x="1421823" y="1623581"/>
            <a:ext cx="10475911" cy="4459864"/>
          </a:xfrm>
        </p:spPr>
        <p:txBody>
          <a:bodyPr>
            <a:noAutofit/>
          </a:bodyPr>
          <a:lstStyle/>
          <a:p>
            <a:pPr marL="457200" indent="-457200">
              <a:buFont typeface="+mj-lt"/>
              <a:buAutoNum type="arabicPeriod"/>
            </a:pPr>
            <a:r>
              <a:rPr lang="en-GB" sz="2800"/>
              <a:t> श्रेणियों का संक्षि</a:t>
            </a:r>
            <a:r>
              <a:rPr lang="en-IN" sz="2800"/>
              <a:t>प्तीकरण</a:t>
            </a:r>
            <a:r>
              <a:rPr lang="en-GB" sz="2800"/>
              <a:t> करना</a:t>
            </a:r>
            <a:endParaRPr lang="en-IN" sz="2800"/>
          </a:p>
          <a:p>
            <a:pPr marL="457200" indent="-457200">
              <a:buFont typeface="+mj-lt"/>
              <a:buAutoNum type="arabicPeriod"/>
            </a:pPr>
            <a:r>
              <a:rPr lang="en-GB" sz="2800"/>
              <a:t> तुलनात्मक अध्ययन में सरलता</a:t>
            </a:r>
            <a:endParaRPr lang="en-IN" sz="2800"/>
          </a:p>
          <a:p>
            <a:pPr marL="457200" indent="-457200">
              <a:buFont typeface="+mj-lt"/>
              <a:buAutoNum type="arabicPeriod"/>
            </a:pPr>
            <a:r>
              <a:rPr lang="en-GB" sz="2800"/>
              <a:t> विश्लेषण में सहायक</a:t>
            </a:r>
            <a:endParaRPr lang="en-IN" sz="2800"/>
          </a:p>
          <a:p>
            <a:pPr marL="457200" indent="-457200">
              <a:buFont typeface="+mj-lt"/>
              <a:buAutoNum type="arabicPeriod"/>
            </a:pPr>
            <a:r>
              <a:rPr lang="en-GB" sz="2800"/>
              <a:t> अनुपात निर्धारण</a:t>
            </a:r>
            <a:endParaRPr lang="en-IN" sz="2800"/>
          </a:p>
          <a:p>
            <a:pPr marL="457200" indent="-457200">
              <a:buFont typeface="+mj-lt"/>
              <a:buAutoNum type="arabicPeriod"/>
            </a:pPr>
            <a:r>
              <a:rPr lang="en-GB" sz="2800"/>
              <a:t> सरलीकरण करना</a:t>
            </a:r>
            <a:endParaRPr lang="en-IN" sz="2800"/>
          </a:p>
          <a:p>
            <a:pPr marL="457200" indent="-457200">
              <a:buFont typeface="+mj-lt"/>
              <a:buAutoNum type="arabicPeriod"/>
            </a:pPr>
            <a:r>
              <a:rPr lang="en-GB" sz="2800"/>
              <a:t> समग्र का प्रतिनिधित्व करना</a:t>
            </a:r>
            <a:endParaRPr lang="en-IN" sz="2800"/>
          </a:p>
          <a:p>
            <a:pPr marL="457200" indent="-457200">
              <a:buFont typeface="+mj-lt"/>
              <a:buAutoNum type="arabicPeriod"/>
            </a:pPr>
            <a:r>
              <a:rPr lang="en-GB" sz="2800"/>
              <a:t> मार्ग</a:t>
            </a:r>
            <a:r>
              <a:rPr lang="en-IN" sz="2800"/>
              <a:t>-</a:t>
            </a:r>
            <a:r>
              <a:rPr lang="en-GB" sz="2800"/>
              <a:t>दर्शन करना</a:t>
            </a:r>
            <a:endParaRPr lang="en-US" sz="2800"/>
          </a:p>
        </p:txBody>
      </p:sp>
    </p:spTree>
    <p:extLst>
      <p:ext uri="{BB962C8B-B14F-4D97-AF65-F5344CB8AC3E}">
        <p14:creationId xmlns:p14="http://schemas.microsoft.com/office/powerpoint/2010/main" val="358957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D157-5AC3-9B44-893C-8A5CFCDD6EB3}"/>
              </a:ext>
            </a:extLst>
          </p:cNvPr>
          <p:cNvSpPr>
            <a:spLocks noGrp="1"/>
          </p:cNvSpPr>
          <p:nvPr>
            <p:ph type="title"/>
          </p:nvPr>
        </p:nvSpPr>
        <p:spPr>
          <a:xfrm>
            <a:off x="1030287" y="436081"/>
            <a:ext cx="10131425" cy="1456267"/>
          </a:xfrm>
        </p:spPr>
        <p:txBody>
          <a:bodyPr/>
          <a:lstStyle/>
          <a:p>
            <a:r>
              <a:rPr lang="en-GB" b="1" u="sng"/>
              <a:t> एक आदर्श  सांख्यिकी माध्य के आवश्यक तत्व</a:t>
            </a:r>
            <a:r>
              <a:rPr lang="en-IN" b="1" u="sng"/>
              <a:t> :</a:t>
            </a:r>
            <a:endParaRPr lang="en-US" b="1" u="sng"/>
          </a:p>
        </p:txBody>
      </p:sp>
      <p:sp>
        <p:nvSpPr>
          <p:cNvPr id="3" name="Content Placeholder 2">
            <a:extLst>
              <a:ext uri="{FF2B5EF4-FFF2-40B4-BE49-F238E27FC236}">
                <a16:creationId xmlns:a16="http://schemas.microsoft.com/office/drawing/2014/main" id="{133C41BC-F0A4-4743-96EA-DB83EE82584D}"/>
              </a:ext>
            </a:extLst>
          </p:cNvPr>
          <p:cNvSpPr>
            <a:spLocks noGrp="1"/>
          </p:cNvSpPr>
          <p:nvPr>
            <p:ph idx="1"/>
          </p:nvPr>
        </p:nvSpPr>
        <p:spPr>
          <a:xfrm>
            <a:off x="1746539" y="2066300"/>
            <a:ext cx="10131425" cy="3649133"/>
          </a:xfrm>
        </p:spPr>
        <p:txBody>
          <a:bodyPr>
            <a:normAutofit/>
          </a:bodyPr>
          <a:lstStyle/>
          <a:p>
            <a:pPr marL="342900" indent="-342900">
              <a:buFont typeface="+mj-lt"/>
              <a:buAutoNum type="arabicPeriod"/>
            </a:pPr>
            <a:r>
              <a:rPr lang="en-GB" sz="2800"/>
              <a:t> निश्चितता एवं स्पष्</a:t>
            </a:r>
            <a:r>
              <a:rPr lang="en-IN" sz="2800"/>
              <a:t>टा</a:t>
            </a:r>
          </a:p>
          <a:p>
            <a:pPr marL="342900" indent="-342900">
              <a:buFont typeface="+mj-lt"/>
              <a:buAutoNum type="arabicPeriod"/>
            </a:pPr>
            <a:r>
              <a:rPr lang="en-GB" sz="2800"/>
              <a:t>सरलता</a:t>
            </a:r>
            <a:endParaRPr lang="en-IN" sz="2800"/>
          </a:p>
          <a:p>
            <a:pPr marL="342900" indent="-342900">
              <a:buFont typeface="+mj-lt"/>
              <a:buAutoNum type="arabicPeriod"/>
            </a:pPr>
            <a:r>
              <a:rPr lang="en-GB" sz="2800"/>
              <a:t> समूह का प्रतिनिधित्व</a:t>
            </a:r>
            <a:endParaRPr lang="en-IN" sz="2800"/>
          </a:p>
          <a:p>
            <a:pPr marL="342900" indent="-342900">
              <a:buFont typeface="+mj-lt"/>
              <a:buAutoNum type="arabicPeriod"/>
            </a:pPr>
            <a:r>
              <a:rPr lang="en-GB" sz="2800"/>
              <a:t> निरपेक्षता</a:t>
            </a:r>
            <a:endParaRPr lang="en-IN" sz="2800"/>
          </a:p>
          <a:p>
            <a:pPr marL="342900" indent="-342900">
              <a:buFont typeface="+mj-lt"/>
              <a:buAutoNum type="arabicPeriod"/>
            </a:pPr>
            <a:r>
              <a:rPr lang="en-GB" sz="2800"/>
              <a:t> बीज गणितीय विवेचन संभव</a:t>
            </a:r>
            <a:endParaRPr lang="en-IN" sz="2800"/>
          </a:p>
          <a:p>
            <a:pPr marL="342900" indent="-342900">
              <a:buFont typeface="+mj-lt"/>
              <a:buAutoNum type="arabicPeriod"/>
            </a:pPr>
            <a:r>
              <a:rPr lang="en-GB" sz="2800"/>
              <a:t> निदर्शन से कम प्रभावित</a:t>
            </a:r>
            <a:endParaRPr lang="en-US" sz="2800"/>
          </a:p>
        </p:txBody>
      </p:sp>
    </p:spTree>
    <p:extLst>
      <p:ext uri="{BB962C8B-B14F-4D97-AF65-F5344CB8AC3E}">
        <p14:creationId xmlns:p14="http://schemas.microsoft.com/office/powerpoint/2010/main" val="204142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D069-4279-974D-B730-FAB1D39E0B10}"/>
              </a:ext>
            </a:extLst>
          </p:cNvPr>
          <p:cNvSpPr>
            <a:spLocks noGrp="1"/>
          </p:cNvSpPr>
          <p:nvPr>
            <p:ph type="title"/>
          </p:nvPr>
        </p:nvSpPr>
        <p:spPr>
          <a:xfrm>
            <a:off x="1969943" y="325364"/>
            <a:ext cx="6775739" cy="1612107"/>
          </a:xfrm>
        </p:spPr>
        <p:txBody>
          <a:bodyPr/>
          <a:lstStyle/>
          <a:p>
            <a:r>
              <a:rPr lang="en-GB" b="1" u="sng"/>
              <a:t> सांख्यिकीय माध्यम के प्रकार</a:t>
            </a:r>
            <a:r>
              <a:rPr lang="en-IN" b="1" u="sng"/>
              <a:t> :</a:t>
            </a:r>
            <a:endParaRPr lang="en-US" b="1" u="sng"/>
          </a:p>
        </p:txBody>
      </p:sp>
      <p:graphicFrame>
        <p:nvGraphicFramePr>
          <p:cNvPr id="4" name="Table 4">
            <a:extLst>
              <a:ext uri="{FF2B5EF4-FFF2-40B4-BE49-F238E27FC236}">
                <a16:creationId xmlns:a16="http://schemas.microsoft.com/office/drawing/2014/main" id="{17A5F371-45F9-F542-A2DF-CCACE1A0B7E3}"/>
              </a:ext>
            </a:extLst>
          </p:cNvPr>
          <p:cNvGraphicFramePr>
            <a:graphicFrameLocks noGrp="1"/>
          </p:cNvGraphicFramePr>
          <p:nvPr>
            <p:ph idx="1"/>
            <p:extLst>
              <p:ext uri="{D42A27DB-BD31-4B8C-83A1-F6EECF244321}">
                <p14:modId xmlns:p14="http://schemas.microsoft.com/office/powerpoint/2010/main" val="4081334452"/>
              </p:ext>
            </p:extLst>
          </p:nvPr>
        </p:nvGraphicFramePr>
        <p:xfrm>
          <a:off x="681902" y="2141538"/>
          <a:ext cx="10726449" cy="3731590"/>
        </p:xfrm>
        <a:graphic>
          <a:graphicData uri="http://schemas.openxmlformats.org/drawingml/2006/table">
            <a:tbl>
              <a:tblPr firstRow="1" bandRow="1">
                <a:tableStyleId>{5C22544A-7EE6-4342-B048-85BDC9FD1C3A}</a:tableStyleId>
              </a:tblPr>
              <a:tblGrid>
                <a:gridCol w="3575483">
                  <a:extLst>
                    <a:ext uri="{9D8B030D-6E8A-4147-A177-3AD203B41FA5}">
                      <a16:colId xmlns:a16="http://schemas.microsoft.com/office/drawing/2014/main" val="539578006"/>
                    </a:ext>
                  </a:extLst>
                </a:gridCol>
                <a:gridCol w="3575483">
                  <a:extLst>
                    <a:ext uri="{9D8B030D-6E8A-4147-A177-3AD203B41FA5}">
                      <a16:colId xmlns:a16="http://schemas.microsoft.com/office/drawing/2014/main" val="586929158"/>
                    </a:ext>
                  </a:extLst>
                </a:gridCol>
                <a:gridCol w="3575483">
                  <a:extLst>
                    <a:ext uri="{9D8B030D-6E8A-4147-A177-3AD203B41FA5}">
                      <a16:colId xmlns:a16="http://schemas.microsoft.com/office/drawing/2014/main" val="2721204088"/>
                    </a:ext>
                  </a:extLst>
                </a:gridCol>
              </a:tblGrid>
              <a:tr h="1404039">
                <a:tc>
                  <a:txBody>
                    <a:bodyPr/>
                    <a:lstStyle/>
                    <a:p>
                      <a:r>
                        <a:rPr lang="en-IN" sz="2400"/>
                        <a:t>         </a:t>
                      </a:r>
                      <a:r>
                        <a:rPr lang="en-IN" sz="2800"/>
                        <a:t> </a:t>
                      </a:r>
                    </a:p>
                    <a:p>
                      <a:r>
                        <a:rPr lang="en-IN" sz="2800"/>
                        <a:t>          </a:t>
                      </a:r>
                      <a:r>
                        <a:rPr lang="en-GB" sz="2800"/>
                        <a:t>स्थिति मध्य</a:t>
                      </a:r>
                      <a:endParaRPr lang="en-IN" sz="2800"/>
                    </a:p>
                    <a:p>
                      <a:endParaRPr lang="en-US" sz="2800"/>
                    </a:p>
                  </a:txBody>
                  <a:tcPr/>
                </a:tc>
                <a:tc>
                  <a:txBody>
                    <a:bodyPr/>
                    <a:lstStyle/>
                    <a:p>
                      <a:r>
                        <a:rPr lang="en-GB" sz="2800"/>
                        <a:t> </a:t>
                      </a:r>
                      <a:r>
                        <a:rPr lang="en-IN" sz="2800"/>
                        <a:t>   </a:t>
                      </a:r>
                    </a:p>
                    <a:p>
                      <a:r>
                        <a:rPr lang="en-IN" sz="2800"/>
                        <a:t>      </a:t>
                      </a:r>
                      <a:r>
                        <a:rPr lang="en-GB" sz="2800"/>
                        <a:t>गणितीय माध्यम</a:t>
                      </a:r>
                      <a:endParaRPr lang="en-US" sz="2800"/>
                    </a:p>
                  </a:txBody>
                  <a:tcPr/>
                </a:tc>
                <a:tc>
                  <a:txBody>
                    <a:bodyPr/>
                    <a:lstStyle/>
                    <a:p>
                      <a:r>
                        <a:rPr lang="en-GB" sz="2400"/>
                        <a:t> </a:t>
                      </a:r>
                      <a:r>
                        <a:rPr lang="en-IN" sz="2400"/>
                        <a:t>     </a:t>
                      </a:r>
                    </a:p>
                    <a:p>
                      <a:r>
                        <a:rPr lang="en-IN" sz="2400"/>
                        <a:t>     </a:t>
                      </a:r>
                      <a:r>
                        <a:rPr lang="en-GB" sz="2800"/>
                        <a:t>व्यापारिक मध्य</a:t>
                      </a:r>
                      <a:endParaRPr lang="en-US" sz="2800"/>
                    </a:p>
                  </a:txBody>
                  <a:tcPr/>
                </a:tc>
                <a:extLst>
                  <a:ext uri="{0D108BD9-81ED-4DB2-BD59-A6C34878D82A}">
                    <a16:rowId xmlns:a16="http://schemas.microsoft.com/office/drawing/2014/main" val="357623624"/>
                  </a:ext>
                </a:extLst>
              </a:tr>
              <a:tr h="1138831">
                <a:tc>
                  <a:txBody>
                    <a:bodyPr/>
                    <a:lstStyle/>
                    <a:p>
                      <a:endParaRPr lang="en-IN" sz="2800"/>
                    </a:p>
                    <a:p>
                      <a:pPr marL="514350" indent="-514350">
                        <a:buFont typeface="+mj-lt"/>
                        <a:buAutoNum type="arabicPeriod"/>
                      </a:pPr>
                      <a:r>
                        <a:rPr lang="en-IN" sz="2800"/>
                        <a:t>     </a:t>
                      </a:r>
                      <a:r>
                        <a:rPr lang="en-GB" sz="2400"/>
                        <a:t> बहुलक</a:t>
                      </a:r>
                      <a:endParaRPr lang="en-IN" sz="2400"/>
                    </a:p>
                  </a:txBody>
                  <a:tcPr/>
                </a:tc>
                <a:tc>
                  <a:txBody>
                    <a:bodyPr/>
                    <a:lstStyle/>
                    <a:p>
                      <a:pPr marL="457200" indent="-457200">
                        <a:buFont typeface="+mj-lt"/>
                        <a:buAutoNum type="arabicPeriod"/>
                      </a:pPr>
                      <a:r>
                        <a:rPr lang="en-GB" sz="2400"/>
                        <a:t> समानांतर माध्य</a:t>
                      </a:r>
                      <a:endParaRPr lang="en-IN" sz="2400"/>
                    </a:p>
                    <a:p>
                      <a:pPr marL="457200" indent="-457200">
                        <a:buFont typeface="+mj-lt"/>
                        <a:buAutoNum type="arabicPeriod"/>
                      </a:pPr>
                      <a:r>
                        <a:rPr lang="en-GB" sz="2400"/>
                        <a:t> ज्यामितीय या गुणोत्तर माध्य</a:t>
                      </a:r>
                      <a:endParaRPr lang="en-IN" sz="2400"/>
                    </a:p>
                  </a:txBody>
                  <a:tcPr/>
                </a:tc>
                <a:tc>
                  <a:txBody>
                    <a:bodyPr/>
                    <a:lstStyle/>
                    <a:p>
                      <a:pPr marL="457200" indent="-457200">
                        <a:buFont typeface="+mj-lt"/>
                        <a:buAutoNum type="arabicPeriod"/>
                      </a:pPr>
                      <a:r>
                        <a:rPr lang="en-GB" sz="2400"/>
                        <a:t> चल माध्य</a:t>
                      </a:r>
                      <a:endParaRPr lang="en-IN" sz="2400"/>
                    </a:p>
                    <a:p>
                      <a:pPr marL="457200" indent="-457200">
                        <a:buFont typeface="+mj-lt"/>
                        <a:buAutoNum type="arabicPeriod"/>
                      </a:pPr>
                      <a:r>
                        <a:rPr lang="en-GB" sz="2400"/>
                        <a:t> प्रगतिशील माध्य</a:t>
                      </a:r>
                      <a:endParaRPr lang="en-US" sz="2400"/>
                    </a:p>
                  </a:txBody>
                  <a:tcPr/>
                </a:tc>
                <a:extLst>
                  <a:ext uri="{0D108BD9-81ED-4DB2-BD59-A6C34878D82A}">
                    <a16:rowId xmlns:a16="http://schemas.microsoft.com/office/drawing/2014/main" val="2597389424"/>
                  </a:ext>
                </a:extLst>
              </a:tr>
              <a:tr h="1138831">
                <a:tc>
                  <a:txBody>
                    <a:bodyPr/>
                    <a:lstStyle/>
                    <a:p>
                      <a:endParaRPr lang="en-IN"/>
                    </a:p>
                    <a:p>
                      <a:r>
                        <a:rPr lang="en-IN" sz="2400"/>
                        <a:t>2.           </a:t>
                      </a:r>
                      <a:r>
                        <a:rPr lang="en-GB" sz="2400"/>
                        <a:t>मध्यका</a:t>
                      </a:r>
                      <a:endParaRPr lang="en-US" sz="2400"/>
                    </a:p>
                  </a:txBody>
                  <a:tcPr/>
                </a:tc>
                <a:tc>
                  <a:txBody>
                    <a:bodyPr/>
                    <a:lstStyle/>
                    <a:p>
                      <a:r>
                        <a:rPr lang="en-IN" sz="2400"/>
                        <a:t>3.</a:t>
                      </a:r>
                      <a:r>
                        <a:rPr lang="en-GB" sz="2400"/>
                        <a:t> </a:t>
                      </a:r>
                      <a:r>
                        <a:rPr lang="en-IN" sz="2400"/>
                        <a:t>    </a:t>
                      </a:r>
                      <a:r>
                        <a:rPr lang="en-GB" sz="2400"/>
                        <a:t>हरात्मक माध्य</a:t>
                      </a:r>
                      <a:endParaRPr lang="en-IN" sz="2400"/>
                    </a:p>
                    <a:p>
                      <a:r>
                        <a:rPr lang="en-IN" sz="2400"/>
                        <a:t>4.     दबिघातीय</a:t>
                      </a:r>
                      <a:r>
                        <a:rPr lang="en-GB" sz="2400"/>
                        <a:t> मध्य</a:t>
                      </a:r>
                      <a:endParaRPr lang="en-US" sz="2400"/>
                    </a:p>
                  </a:txBody>
                  <a:tcPr/>
                </a:tc>
                <a:tc>
                  <a:txBody>
                    <a:bodyPr/>
                    <a:lstStyle/>
                    <a:p>
                      <a:r>
                        <a:rPr lang="en-IN" sz="2400"/>
                        <a:t>3.</a:t>
                      </a:r>
                      <a:r>
                        <a:rPr lang="en-GB" sz="2400"/>
                        <a:t> सं</a:t>
                      </a:r>
                      <a:r>
                        <a:rPr lang="en-IN" sz="2400"/>
                        <a:t>ग्रथित</a:t>
                      </a:r>
                      <a:r>
                        <a:rPr lang="en-GB" sz="2400"/>
                        <a:t> </a:t>
                      </a:r>
                      <a:r>
                        <a:rPr lang="en-IN" sz="2400"/>
                        <a:t>मा</a:t>
                      </a:r>
                      <a:r>
                        <a:rPr lang="en-GB" sz="2400"/>
                        <a:t>ध्य</a:t>
                      </a:r>
                      <a:endParaRPr lang="en-US" sz="2400"/>
                    </a:p>
                  </a:txBody>
                  <a:tcPr/>
                </a:tc>
                <a:extLst>
                  <a:ext uri="{0D108BD9-81ED-4DB2-BD59-A6C34878D82A}">
                    <a16:rowId xmlns:a16="http://schemas.microsoft.com/office/drawing/2014/main" val="4216887908"/>
                  </a:ext>
                </a:extLst>
              </a:tr>
            </a:tbl>
          </a:graphicData>
        </a:graphic>
      </p:graphicFrame>
    </p:spTree>
    <p:extLst>
      <p:ext uri="{BB962C8B-B14F-4D97-AF65-F5344CB8AC3E}">
        <p14:creationId xmlns:p14="http://schemas.microsoft.com/office/powerpoint/2010/main" val="267737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D8A3A-6736-6541-AA65-CDEEDC178577}"/>
              </a:ext>
            </a:extLst>
          </p:cNvPr>
          <p:cNvSpPr>
            <a:spLocks noGrp="1"/>
          </p:cNvSpPr>
          <p:nvPr>
            <p:ph type="title"/>
          </p:nvPr>
        </p:nvSpPr>
        <p:spPr>
          <a:xfrm>
            <a:off x="2641022" y="303068"/>
            <a:ext cx="7793183" cy="1645227"/>
          </a:xfrm>
        </p:spPr>
        <p:txBody>
          <a:bodyPr/>
          <a:lstStyle/>
          <a:p>
            <a:r>
              <a:rPr lang="en-GB" b="1" u="sng"/>
              <a:t> सांख्यिकी माध्</a:t>
            </a:r>
            <a:r>
              <a:rPr lang="en-IN" b="1" u="sng"/>
              <a:t>यो</a:t>
            </a:r>
            <a:r>
              <a:rPr lang="en-GB" b="1" u="sng"/>
              <a:t> की सीमाएं</a:t>
            </a:r>
            <a:r>
              <a:rPr lang="en-IN" b="1" u="sng"/>
              <a:t> :</a:t>
            </a:r>
            <a:endParaRPr lang="en-US" b="1" u="sng"/>
          </a:p>
        </p:txBody>
      </p:sp>
      <p:sp>
        <p:nvSpPr>
          <p:cNvPr id="3" name="Content Placeholder 2">
            <a:extLst>
              <a:ext uri="{FF2B5EF4-FFF2-40B4-BE49-F238E27FC236}">
                <a16:creationId xmlns:a16="http://schemas.microsoft.com/office/drawing/2014/main" id="{F6BCC4A0-2871-854B-99DD-B2A26D5F1BD4}"/>
              </a:ext>
            </a:extLst>
          </p:cNvPr>
          <p:cNvSpPr>
            <a:spLocks noGrp="1"/>
          </p:cNvSpPr>
          <p:nvPr>
            <p:ph idx="1"/>
          </p:nvPr>
        </p:nvSpPr>
        <p:spPr>
          <a:xfrm>
            <a:off x="1617084" y="1125681"/>
            <a:ext cx="9254404" cy="5209526"/>
          </a:xfrm>
        </p:spPr>
        <p:txBody>
          <a:bodyPr>
            <a:normAutofit/>
          </a:bodyPr>
          <a:lstStyle/>
          <a:p>
            <a:pPr marL="514350" indent="-514350">
              <a:buFont typeface="+mj-lt"/>
              <a:buAutoNum type="arabicPeriod"/>
            </a:pPr>
            <a:r>
              <a:rPr lang="en-GB" sz="2800"/>
              <a:t> व्यक्तिगत इकाइयों का अध्ययन नहीं</a:t>
            </a:r>
            <a:endParaRPr lang="en-IN" sz="2800"/>
          </a:p>
          <a:p>
            <a:pPr marL="514350" indent="-514350">
              <a:buFont typeface="+mj-lt"/>
              <a:buAutoNum type="arabicPeriod"/>
            </a:pPr>
            <a:r>
              <a:rPr lang="en-GB" sz="2800"/>
              <a:t> विचित्र संख्याएं</a:t>
            </a:r>
            <a:endParaRPr lang="en-IN" sz="2800"/>
          </a:p>
          <a:p>
            <a:pPr marL="514350" indent="-514350">
              <a:buFont typeface="+mj-lt"/>
              <a:buAutoNum type="arabicPeriod"/>
            </a:pPr>
            <a:r>
              <a:rPr lang="en-GB" sz="2800"/>
              <a:t> अनिश्चित  </a:t>
            </a:r>
            <a:r>
              <a:rPr lang="en-IN" sz="2800"/>
              <a:t>तुलनाएं</a:t>
            </a:r>
          </a:p>
          <a:p>
            <a:pPr marL="514350" indent="-514350">
              <a:buFont typeface="+mj-lt"/>
              <a:buAutoNum type="arabicPeriod"/>
            </a:pPr>
            <a:r>
              <a:rPr lang="en-GB" sz="2800"/>
              <a:t> अविश्वसनीय निष्कर्ष</a:t>
            </a:r>
            <a:endParaRPr lang="en-IN" sz="2800"/>
          </a:p>
          <a:p>
            <a:pPr marL="514350" indent="-514350">
              <a:buFont typeface="+mj-lt"/>
              <a:buAutoNum type="arabicPeriod"/>
            </a:pPr>
            <a:r>
              <a:rPr lang="en-GB" sz="2800"/>
              <a:t> विरोधी इकाइयों का बचाव</a:t>
            </a:r>
            <a:endParaRPr lang="en-IN" sz="2800"/>
          </a:p>
          <a:p>
            <a:pPr marL="514350" indent="-514350">
              <a:buFont typeface="+mj-lt"/>
              <a:buAutoNum type="arabicPeriod"/>
            </a:pPr>
            <a:r>
              <a:rPr lang="en-GB" sz="2800"/>
              <a:t> व्यापारी प्रयोग कठि</a:t>
            </a:r>
            <a:r>
              <a:rPr lang="en-IN" sz="2800"/>
              <a:t>न           </a:t>
            </a:r>
          </a:p>
          <a:p>
            <a:pPr marL="0" indent="0">
              <a:buNone/>
            </a:pPr>
            <a:r>
              <a:rPr lang="en-IN" sz="2800"/>
              <a:t>          निष्कर्षत : </a:t>
            </a:r>
            <a:r>
              <a:rPr lang="en-GB" sz="2800"/>
              <a:t>हम कह सकते हैं कि सांख्यिकी माध्य का चाहे कोई भी प्रकार हो केंद्रीय प्रवृत्ति को ज्ञात करने में इसका विशेष योगदान है</a:t>
            </a:r>
            <a:endParaRPr lang="en-IN" sz="2800"/>
          </a:p>
        </p:txBody>
      </p:sp>
    </p:spTree>
    <p:extLst>
      <p:ext uri="{BB962C8B-B14F-4D97-AF65-F5344CB8AC3E}">
        <p14:creationId xmlns:p14="http://schemas.microsoft.com/office/powerpoint/2010/main" val="419992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6B513-19E4-564C-8F37-55066E1AAD9C}"/>
              </a:ext>
            </a:extLst>
          </p:cNvPr>
          <p:cNvSpPr>
            <a:spLocks noGrp="1"/>
          </p:cNvSpPr>
          <p:nvPr>
            <p:ph type="title"/>
          </p:nvPr>
        </p:nvSpPr>
        <p:spPr>
          <a:xfrm>
            <a:off x="3463636" y="1204696"/>
            <a:ext cx="11960370" cy="4448607"/>
          </a:xfrm>
        </p:spPr>
        <p:txBody>
          <a:bodyPr>
            <a:normAutofit/>
          </a:bodyPr>
          <a:lstStyle/>
          <a:p>
            <a:r>
              <a:rPr lang="en-IN" sz="8000" b="1" i="1"/>
              <a:t>Thankyou</a:t>
            </a:r>
            <a:endParaRPr lang="en-US" sz="8000" b="1" i="1"/>
          </a:p>
        </p:txBody>
      </p:sp>
    </p:spTree>
    <p:extLst>
      <p:ext uri="{BB962C8B-B14F-4D97-AF65-F5344CB8AC3E}">
        <p14:creationId xmlns:p14="http://schemas.microsoft.com/office/powerpoint/2010/main" val="273605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Celestial</vt:lpstr>
      <vt:lpstr>सामाजिक अनुसंधान में सांख्यिकी माध्य</vt:lpstr>
      <vt:lpstr>सांख्यिकी माध्य का अर्थ एवं परिभाषा: </vt:lpstr>
      <vt:lpstr>सांख्यिकी माध्यमों की उपयोगिता एवं उद्देश्य: </vt:lpstr>
      <vt:lpstr> एक आदर्श  सांख्यिकी माध्य के आवश्यक तत्व :</vt:lpstr>
      <vt:lpstr> सांख्यिकीय माध्यम के प्रकार :</vt:lpstr>
      <vt:lpstr> सांख्यिकी माध्यो की सीमाएं :</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सामाजिक अनुसंधान में सांख्यिकी माध्य</dc:title>
  <dc:creator>Aanya Tomer</dc:creator>
  <cp:lastModifiedBy>Aanya Tomer</cp:lastModifiedBy>
  <cp:revision>2</cp:revision>
  <dcterms:created xsi:type="dcterms:W3CDTF">2020-05-04T18:55:17Z</dcterms:created>
  <dcterms:modified xsi:type="dcterms:W3CDTF">2020-05-05T04:52:07Z</dcterms:modified>
</cp:coreProperties>
</file>