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765"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E9C57B04-C316-43AE-BCB2-BED8D7F4E162}" type="datetimeFigureOut">
              <a:rPr lang="en-IN" smtClean="0"/>
              <a:t>10-04-2020</a:t>
            </a:fld>
            <a:endParaRPr lang="en-IN"/>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IN"/>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954BC7A1-0FB5-468B-9F17-27FE884D2EC4}" type="slidenum">
              <a:rPr lang="en-IN" smtClean="0"/>
              <a:t>‹#›</a:t>
            </a:fld>
            <a:endParaRPr lang="en-IN"/>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41097101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C57B04-C316-43AE-BCB2-BED8D7F4E162}" type="datetimeFigureOut">
              <a:rPr lang="en-IN" smtClean="0"/>
              <a:t>10-04-2020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54BC7A1-0FB5-468B-9F17-27FE884D2EC4}" type="slidenum">
              <a:rPr lang="en-IN" smtClean="0"/>
              <a:t>‹#›</a:t>
            </a:fld>
            <a:endParaRPr lang="en-IN"/>
          </a:p>
        </p:txBody>
      </p:sp>
    </p:spTree>
    <p:extLst>
      <p:ext uri="{BB962C8B-B14F-4D97-AF65-F5344CB8AC3E}">
        <p14:creationId xmlns:p14="http://schemas.microsoft.com/office/powerpoint/2010/main" val="71020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C57B04-C316-43AE-BCB2-BED8D7F4E162}" type="datetimeFigureOut">
              <a:rPr lang="en-IN" smtClean="0"/>
              <a:t>10-04-2020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54BC7A1-0FB5-468B-9F17-27FE884D2EC4}" type="slidenum">
              <a:rPr lang="en-IN" smtClean="0"/>
              <a:t>‹#›</a:t>
            </a:fld>
            <a:endParaRPr lang="en-IN"/>
          </a:p>
        </p:txBody>
      </p:sp>
    </p:spTree>
    <p:extLst>
      <p:ext uri="{BB962C8B-B14F-4D97-AF65-F5344CB8AC3E}">
        <p14:creationId xmlns:p14="http://schemas.microsoft.com/office/powerpoint/2010/main" val="645733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C57B04-C316-43AE-BCB2-BED8D7F4E162}" type="datetimeFigureOut">
              <a:rPr lang="en-IN" smtClean="0"/>
              <a:t>10-04-2020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54BC7A1-0FB5-468B-9F17-27FE884D2EC4}" type="slidenum">
              <a:rPr lang="en-IN" smtClean="0"/>
              <a:t>‹#›</a:t>
            </a:fld>
            <a:endParaRPr lang="en-IN"/>
          </a:p>
        </p:txBody>
      </p:sp>
    </p:spTree>
    <p:extLst>
      <p:ext uri="{BB962C8B-B14F-4D97-AF65-F5344CB8AC3E}">
        <p14:creationId xmlns:p14="http://schemas.microsoft.com/office/powerpoint/2010/main" val="3722236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E9C57B04-C316-43AE-BCB2-BED8D7F4E162}" type="datetimeFigureOut">
              <a:rPr lang="en-IN" smtClean="0"/>
              <a:t>10-04-2020</a:t>
            </a:fld>
            <a:endParaRPr lang="en-IN"/>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IN"/>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954BC7A1-0FB5-468B-9F17-27FE884D2EC4}" type="slidenum">
              <a:rPr lang="en-IN" smtClean="0"/>
              <a:t>‹#›</a:t>
            </a:fld>
            <a:endParaRPr lang="en-IN"/>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2084590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C57B04-C316-43AE-BCB2-BED8D7F4E162}" type="datetimeFigureOut">
              <a:rPr lang="en-IN" smtClean="0"/>
              <a:t>10-04-2020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54BC7A1-0FB5-468B-9F17-27FE884D2EC4}" type="slidenum">
              <a:rPr lang="en-IN" smtClean="0"/>
              <a:t>‹#›</a:t>
            </a:fld>
            <a:endParaRPr lang="en-IN"/>
          </a:p>
        </p:txBody>
      </p:sp>
    </p:spTree>
    <p:extLst>
      <p:ext uri="{BB962C8B-B14F-4D97-AF65-F5344CB8AC3E}">
        <p14:creationId xmlns:p14="http://schemas.microsoft.com/office/powerpoint/2010/main" val="17700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9C57B04-C316-43AE-BCB2-BED8D7F4E162}" type="datetimeFigureOut">
              <a:rPr lang="en-IN" smtClean="0"/>
              <a:t>10-04-2020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54BC7A1-0FB5-468B-9F17-27FE884D2EC4}" type="slidenum">
              <a:rPr lang="en-IN" smtClean="0"/>
              <a:t>‹#›</a:t>
            </a:fld>
            <a:endParaRPr lang="en-IN"/>
          </a:p>
        </p:txBody>
      </p:sp>
    </p:spTree>
    <p:extLst>
      <p:ext uri="{BB962C8B-B14F-4D97-AF65-F5344CB8AC3E}">
        <p14:creationId xmlns:p14="http://schemas.microsoft.com/office/powerpoint/2010/main" val="912877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C57B04-C316-43AE-BCB2-BED8D7F4E162}" type="datetimeFigureOut">
              <a:rPr lang="en-IN" smtClean="0"/>
              <a:t>10-04-2020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54BC7A1-0FB5-468B-9F17-27FE884D2EC4}" type="slidenum">
              <a:rPr lang="en-IN" smtClean="0"/>
              <a:t>‹#›</a:t>
            </a:fld>
            <a:endParaRPr lang="en-IN"/>
          </a:p>
        </p:txBody>
      </p:sp>
    </p:spTree>
    <p:extLst>
      <p:ext uri="{BB962C8B-B14F-4D97-AF65-F5344CB8AC3E}">
        <p14:creationId xmlns:p14="http://schemas.microsoft.com/office/powerpoint/2010/main" val="1724349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C57B04-C316-43AE-BCB2-BED8D7F4E162}" type="datetimeFigureOut">
              <a:rPr lang="en-IN" smtClean="0"/>
              <a:t>10-04-2020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54BC7A1-0FB5-468B-9F17-27FE884D2EC4}" type="slidenum">
              <a:rPr lang="en-IN" smtClean="0"/>
              <a:t>‹#›</a:t>
            </a:fld>
            <a:endParaRPr lang="en-IN"/>
          </a:p>
        </p:txBody>
      </p:sp>
    </p:spTree>
    <p:extLst>
      <p:ext uri="{BB962C8B-B14F-4D97-AF65-F5344CB8AC3E}">
        <p14:creationId xmlns:p14="http://schemas.microsoft.com/office/powerpoint/2010/main" val="2665842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9C57B04-C316-43AE-BCB2-BED8D7F4E162}" type="datetimeFigureOut">
              <a:rPr lang="en-IN" smtClean="0"/>
              <a:t>10-04-2020</a:t>
            </a:fld>
            <a:endParaRPr lang="en-IN"/>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IN"/>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54BC7A1-0FB5-468B-9F17-27FE884D2EC4}" type="slidenum">
              <a:rPr lang="en-IN" smtClean="0"/>
              <a:t>‹#›</a:t>
            </a:fld>
            <a:endParaRPr lang="en-IN"/>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09243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9C57B04-C316-43AE-BCB2-BED8D7F4E162}" type="datetimeFigureOut">
              <a:rPr lang="en-IN" smtClean="0"/>
              <a:t>10-04-2020</a:t>
            </a:fld>
            <a:endParaRPr lang="en-IN"/>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54BC7A1-0FB5-468B-9F17-27FE884D2EC4}" type="slidenum">
              <a:rPr lang="en-IN" smtClean="0"/>
              <a:t>‹#›</a:t>
            </a:fld>
            <a:endParaRPr lang="en-IN"/>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32858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E9C57B04-C316-43AE-BCB2-BED8D7F4E162}" type="datetimeFigureOut">
              <a:rPr lang="en-IN" smtClean="0"/>
              <a:t>10-04-2020</a:t>
            </a:fld>
            <a:endParaRPr lang="en-IN"/>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IN"/>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954BC7A1-0FB5-468B-9F17-27FE884D2EC4}" type="slidenum">
              <a:rPr lang="en-IN" smtClean="0"/>
              <a:t>‹#›</a:t>
            </a:fld>
            <a:endParaRPr lang="en-IN"/>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46329825"/>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80163" y="2532213"/>
            <a:ext cx="6831673" cy="1605072"/>
          </a:xfrm>
        </p:spPr>
        <p:txBody>
          <a:bodyPr>
            <a:normAutofit lnSpcReduction="10000"/>
          </a:bodyPr>
          <a:lstStyle/>
          <a:p>
            <a:pPr>
              <a:lnSpc>
                <a:spcPct val="100000"/>
              </a:lnSpc>
            </a:pPr>
            <a:r>
              <a:rPr lang="en-IN" sz="2000" b="1" dirty="0"/>
              <a:t>Prepared by:</a:t>
            </a:r>
          </a:p>
          <a:p>
            <a:pPr>
              <a:lnSpc>
                <a:spcPct val="100000"/>
              </a:lnSpc>
            </a:pPr>
            <a:br>
              <a:rPr lang="en-IN" sz="2000" dirty="0"/>
            </a:br>
            <a:r>
              <a:rPr lang="en-IN" sz="2000" dirty="0"/>
              <a:t>Neeta Bhatnagar,</a:t>
            </a:r>
          </a:p>
          <a:p>
            <a:pPr>
              <a:lnSpc>
                <a:spcPct val="100000"/>
              </a:lnSpc>
            </a:pPr>
            <a:r>
              <a:rPr lang="en-IN" sz="2000" dirty="0" err="1"/>
              <a:t>Asso</a:t>
            </a:r>
            <a:r>
              <a:rPr lang="en-IN" sz="2000" dirty="0"/>
              <a:t>. </a:t>
            </a:r>
            <a:r>
              <a:rPr lang="en-IN" sz="2000" dirty="0" err="1"/>
              <a:t>Prof.</a:t>
            </a:r>
            <a:r>
              <a:rPr lang="en-IN" sz="2000" dirty="0"/>
              <a:t> (Lib. </a:t>
            </a:r>
            <a:r>
              <a:rPr lang="en-IN" sz="2000" dirty="0" err="1"/>
              <a:t>Sc</a:t>
            </a:r>
            <a:r>
              <a:rPr lang="en-IN" sz="2000" dirty="0"/>
              <a:t>)</a:t>
            </a:r>
          </a:p>
          <a:p>
            <a:pPr>
              <a:lnSpc>
                <a:spcPct val="100000"/>
              </a:lnSpc>
            </a:pPr>
            <a:r>
              <a:rPr lang="en-IN" sz="2000" dirty="0"/>
              <a:t>Jain Girls P.G. College, Muzaffarnagar</a:t>
            </a:r>
          </a:p>
        </p:txBody>
      </p:sp>
    </p:spTree>
    <p:extLst>
      <p:ext uri="{BB962C8B-B14F-4D97-AF65-F5344CB8AC3E}">
        <p14:creationId xmlns:p14="http://schemas.microsoft.com/office/powerpoint/2010/main" val="324875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1295" y="3432748"/>
            <a:ext cx="9308891" cy="1749225"/>
          </a:xfrm>
        </p:spPr>
        <p:txBody>
          <a:bodyPr>
            <a:normAutofit/>
          </a:bodyPr>
          <a:lstStyle/>
          <a:p>
            <a:pPr algn="l" fontAlgn="base">
              <a:lnSpc>
                <a:spcPct val="107000"/>
              </a:lnSpc>
              <a:spcBef>
                <a:spcPts val="1440"/>
              </a:spcBef>
              <a:spcAft>
                <a:spcPts val="960"/>
              </a:spcAft>
            </a:pPr>
            <a:r>
              <a:rPr lang="hi-IN" sz="2200" b="1" dirty="0">
                <a:solidFill>
                  <a:srgbClr val="000000"/>
                </a:solidFill>
                <a:latin typeface="Arial Narrow" panose="020B0606020202030204" pitchFamily="34" charset="0"/>
                <a:ea typeface="Times New Roman" panose="02020603050405020304" pitchFamily="18" charset="0"/>
              </a:rPr>
              <a:t>कम्प्यूटर का जनक कौन है</a:t>
            </a:r>
            <a:r>
              <a:rPr lang="en-IN" sz="2200" b="1"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 </a:t>
            </a:r>
            <a:br>
              <a:rPr lang="en-IN" sz="1400" dirty="0">
                <a:effectLst/>
                <a:latin typeface="Calibri" panose="020F0502020204030204" pitchFamily="34" charset="0"/>
                <a:ea typeface="Calibri" panose="020F0502020204030204" pitchFamily="34" charset="0"/>
                <a:cs typeface="Mangal" panose="02040503050203030202" pitchFamily="18" charset="0"/>
              </a:rPr>
            </a:br>
            <a:r>
              <a:rPr lang="hi-IN" sz="1600" dirty="0">
                <a:solidFill>
                  <a:srgbClr val="000000"/>
                </a:solidFill>
                <a:latin typeface="Tahoma" panose="020B0604030504040204" pitchFamily="34" charset="0"/>
                <a:ea typeface="Times New Roman" panose="02020603050405020304" pitchFamily="18" charset="0"/>
              </a:rPr>
              <a:t>कम्प्यूटर का जनक</a:t>
            </a:r>
            <a:r>
              <a:rPr lang="en-IN" sz="1600" dirty="0">
                <a:solidFill>
                  <a:srgbClr val="000000"/>
                </a:solidFill>
                <a:effectLst/>
                <a:latin typeface="Tahoma" panose="020B0604030504040204" pitchFamily="34" charset="0"/>
                <a:ea typeface="Times New Roman" panose="02020603050405020304" pitchFamily="18" charset="0"/>
                <a:cs typeface="Mangal" panose="02040503050203030202" pitchFamily="18" charset="0"/>
              </a:rPr>
              <a:t> </a:t>
            </a:r>
            <a:r>
              <a:rPr lang="hi-IN" sz="1600" dirty="0">
                <a:solidFill>
                  <a:srgbClr val="000000"/>
                </a:solidFill>
                <a:latin typeface="Tahoma" panose="020B0604030504040204" pitchFamily="34" charset="0"/>
                <a:ea typeface="Times New Roman" panose="02020603050405020304" pitchFamily="18" charset="0"/>
              </a:rPr>
              <a:t>चार्ल्स बैबेज (</a:t>
            </a:r>
            <a:r>
              <a:rPr lang="en-IN" sz="1600" dirty="0">
                <a:solidFill>
                  <a:srgbClr val="000000"/>
                </a:solidFill>
                <a:effectLst/>
                <a:latin typeface="Tahoma" panose="020B0604030504040204" pitchFamily="34" charset="0"/>
                <a:ea typeface="Times New Roman" panose="02020603050405020304" pitchFamily="18" charset="0"/>
                <a:cs typeface="Mangal" panose="02040503050203030202" pitchFamily="18" charset="0"/>
              </a:rPr>
              <a:t>Charles Babbage) </a:t>
            </a:r>
            <a:r>
              <a:rPr lang="hi-IN" sz="1600" dirty="0">
                <a:solidFill>
                  <a:srgbClr val="000000"/>
                </a:solidFill>
                <a:latin typeface="Tahoma" panose="020B0604030504040204" pitchFamily="34" charset="0"/>
                <a:ea typeface="Times New Roman" panose="02020603050405020304" pitchFamily="18" charset="0"/>
              </a:rPr>
              <a:t>को कहा जाता है</a:t>
            </a:r>
            <a:r>
              <a:rPr lang="en-IN" sz="1600" dirty="0">
                <a:solidFill>
                  <a:srgbClr val="000000"/>
                </a:solidFill>
                <a:effectLst/>
                <a:latin typeface="Tahoma" panose="020B0604030504040204" pitchFamily="34" charset="0"/>
                <a:ea typeface="Times New Roman" panose="02020603050405020304" pitchFamily="18" charset="0"/>
                <a:cs typeface="Mangal" panose="02040503050203030202" pitchFamily="18" charset="0"/>
              </a:rPr>
              <a:t>,  </a:t>
            </a:r>
            <a:r>
              <a:rPr lang="hi-IN" sz="1600" dirty="0">
                <a:solidFill>
                  <a:srgbClr val="000000"/>
                </a:solidFill>
                <a:latin typeface="Tahoma" panose="020B0604030504040204" pitchFamily="34" charset="0"/>
                <a:ea typeface="Times New Roman" panose="02020603050405020304" pitchFamily="18" charset="0"/>
              </a:rPr>
              <a:t>चार्ल्स बैबेज जन्म लंदन में हुआ था</a:t>
            </a:r>
            <a:r>
              <a:rPr lang="en-IN" sz="1600" dirty="0">
                <a:solidFill>
                  <a:srgbClr val="000000"/>
                </a:solidFill>
                <a:effectLst/>
                <a:latin typeface="Tahoma" panose="020B0604030504040204" pitchFamily="34" charset="0"/>
                <a:ea typeface="Times New Roman" panose="02020603050405020304" pitchFamily="18" charset="0"/>
                <a:cs typeface="Mangal" panose="02040503050203030202" pitchFamily="18" charset="0"/>
              </a:rPr>
              <a:t>,</a:t>
            </a:r>
            <a:r>
              <a:rPr lang="hi-IN" sz="1600" dirty="0">
                <a:solidFill>
                  <a:srgbClr val="000000"/>
                </a:solidFill>
                <a:latin typeface="Tahoma" panose="020B0604030504040204" pitchFamily="34" charset="0"/>
                <a:ea typeface="Times New Roman" panose="02020603050405020304" pitchFamily="18" charset="0"/>
              </a:rPr>
              <a:t> कंप्यूटर शब्द के लिए यानी एक ऐसी मशीन के लिए जो गणना करती है उसके लिए लैटिन भाषा के शब्द कंप्यूट (</a:t>
            </a:r>
            <a:r>
              <a:rPr lang="en-IN" sz="1600" dirty="0" err="1">
                <a:solidFill>
                  <a:srgbClr val="000000"/>
                </a:solidFill>
                <a:effectLst/>
                <a:latin typeface="Tahoma" panose="020B0604030504040204" pitchFamily="34" charset="0"/>
                <a:ea typeface="Times New Roman" panose="02020603050405020304" pitchFamily="18" charset="0"/>
                <a:cs typeface="Mangal" panose="02040503050203030202" pitchFamily="18" charset="0"/>
              </a:rPr>
              <a:t>Comput</a:t>
            </a:r>
            <a:r>
              <a:rPr lang="en-IN" sz="1600" dirty="0">
                <a:solidFill>
                  <a:srgbClr val="000000"/>
                </a:solidFill>
                <a:effectLst/>
                <a:latin typeface="Tahoma" panose="020B0604030504040204" pitchFamily="34" charset="0"/>
                <a:ea typeface="Times New Roman" panose="02020603050405020304" pitchFamily="18" charset="0"/>
                <a:cs typeface="Mangal" panose="02040503050203030202" pitchFamily="18" charset="0"/>
              </a:rPr>
              <a:t>)  </a:t>
            </a:r>
            <a:r>
              <a:rPr lang="hi-IN" sz="1600" dirty="0">
                <a:solidFill>
                  <a:srgbClr val="000000"/>
                </a:solidFill>
                <a:latin typeface="Tahoma" panose="020B0604030504040204" pitchFamily="34" charset="0"/>
                <a:ea typeface="Times New Roman" panose="02020603050405020304" pitchFamily="18" charset="0"/>
              </a:rPr>
              <a:t>को लिया गया</a:t>
            </a:r>
            <a:r>
              <a:rPr lang="en-IN" sz="1600" dirty="0">
                <a:solidFill>
                  <a:srgbClr val="000000"/>
                </a:solidFill>
                <a:effectLst/>
                <a:latin typeface="Tahoma" panose="020B0604030504040204" pitchFamily="34" charset="0"/>
                <a:ea typeface="Times New Roman" panose="02020603050405020304" pitchFamily="18" charset="0"/>
                <a:cs typeface="Mangal" panose="02040503050203030202" pitchFamily="18" charset="0"/>
              </a:rPr>
              <a:t> </a:t>
            </a:r>
            <a:br>
              <a:rPr lang="en-IN" sz="1400" dirty="0">
                <a:effectLst/>
                <a:latin typeface="Calibri" panose="020F0502020204030204" pitchFamily="34" charset="0"/>
                <a:ea typeface="Calibri" panose="020F0502020204030204" pitchFamily="34" charset="0"/>
                <a:cs typeface="Mangal" panose="02040503050203030202" pitchFamily="18" charset="0"/>
              </a:rPr>
            </a:br>
            <a:endParaRPr lang="en-IN" sz="1600" dirty="0"/>
          </a:p>
        </p:txBody>
      </p:sp>
      <p:sp>
        <p:nvSpPr>
          <p:cNvPr id="4" name="Title 1">
            <a:extLst>
              <a:ext uri="{FF2B5EF4-FFF2-40B4-BE49-F238E27FC236}">
                <a16:creationId xmlns:a16="http://schemas.microsoft.com/office/drawing/2014/main" id="{DC17E1AC-D347-4552-999C-B838CB16AD84}"/>
              </a:ext>
            </a:extLst>
          </p:cNvPr>
          <p:cNvSpPr txBox="1">
            <a:spLocks/>
          </p:cNvSpPr>
          <p:nvPr/>
        </p:nvSpPr>
        <p:spPr>
          <a:xfrm>
            <a:off x="1441295" y="1412822"/>
            <a:ext cx="9308891" cy="2293496"/>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89000"/>
              </a:lnSpc>
              <a:spcBef>
                <a:spcPct val="0"/>
              </a:spcBef>
              <a:buNone/>
              <a:defRPr sz="7200" kern="1200" cap="all" baseline="0">
                <a:solidFill>
                  <a:schemeClr val="tx2"/>
                </a:solidFill>
                <a:latin typeface="+mj-lt"/>
                <a:ea typeface="+mj-ea"/>
                <a:cs typeface="+mj-cs"/>
              </a:defRPr>
            </a:lvl1pPr>
          </a:lstStyle>
          <a:p>
            <a:pPr algn="l" fontAlgn="base">
              <a:lnSpc>
                <a:spcPct val="107000"/>
              </a:lnSpc>
              <a:spcBef>
                <a:spcPts val="1800"/>
              </a:spcBef>
              <a:spcAft>
                <a:spcPts val="1200"/>
              </a:spcAft>
            </a:pPr>
            <a:r>
              <a:rPr lang="hi-IN" sz="2400" b="1" kern="1800" dirty="0">
                <a:solidFill>
                  <a:srgbClr val="000000"/>
                </a:solidFill>
                <a:latin typeface="Arial Narrow" panose="020B0606020202030204" pitchFamily="34" charset="0"/>
                <a:ea typeface="Times New Roman" panose="02020603050405020304" pitchFamily="18" charset="0"/>
              </a:rPr>
              <a:t>कंप्यूटर का परिचय </a:t>
            </a:r>
            <a:r>
              <a:rPr lang="hi-IN" sz="2400" b="1" kern="1800" dirty="0">
                <a:solidFill>
                  <a:srgbClr val="000000"/>
                </a:solidFill>
                <a:latin typeface="Calibri" panose="020F0502020204030204" pitchFamily="34" charset="0"/>
                <a:ea typeface="Times New Roman" panose="02020603050405020304" pitchFamily="18" charset="0"/>
                <a:cs typeface="Arial Narrow" panose="020B0606020202030204" pitchFamily="34" charset="0"/>
              </a:rPr>
              <a:t> </a:t>
            </a:r>
            <a:r>
              <a:rPr lang="hi-IN" sz="2400" b="1" kern="1800" dirty="0">
                <a:solidFill>
                  <a:srgbClr val="000000"/>
                </a:solidFill>
                <a:latin typeface="Arial Narrow" panose="020B0606020202030204" pitchFamily="34" charset="0"/>
                <a:ea typeface="Times New Roman" panose="02020603050405020304" pitchFamily="18" charset="0"/>
              </a:rPr>
              <a:t>(</a:t>
            </a:r>
            <a:r>
              <a:rPr lang="en-IN" sz="2400" b="1" kern="1800"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Introduction to Computers in Hindi) </a:t>
            </a:r>
            <a:r>
              <a:rPr lang="hi-IN" sz="2400" dirty="0" err="1">
                <a:solidFill>
                  <a:srgbClr val="000000"/>
                </a:solidFill>
                <a:latin typeface="Arial Narrow" panose="020B0606020202030204" pitchFamily="34" charset="0"/>
                <a:ea typeface="Times New Roman" panose="02020603050405020304" pitchFamily="18" charset="0"/>
              </a:rPr>
              <a:t>कंप्‍यूटर</a:t>
            </a:r>
            <a:r>
              <a:rPr lang="hi-IN" sz="2400" dirty="0">
                <a:solidFill>
                  <a:srgbClr val="000000"/>
                </a:solidFill>
                <a:latin typeface="Arial Narrow" panose="020B0606020202030204" pitchFamily="34" charset="0"/>
                <a:ea typeface="Times New Roman" panose="02020603050405020304" pitchFamily="18" charset="0"/>
              </a:rPr>
              <a:t> </a:t>
            </a:r>
            <a:r>
              <a:rPr lang="hi-IN" sz="2400" dirty="0" err="1">
                <a:solidFill>
                  <a:srgbClr val="000000"/>
                </a:solidFill>
                <a:latin typeface="Arial Narrow" panose="020B0606020202030204" pitchFamily="34" charset="0"/>
                <a:ea typeface="Times New Roman" panose="02020603050405020304" pitchFamily="18" charset="0"/>
              </a:rPr>
              <a:t>क्‍या</a:t>
            </a:r>
            <a:r>
              <a:rPr lang="hi-IN" sz="2400" dirty="0">
                <a:solidFill>
                  <a:srgbClr val="000000"/>
                </a:solidFill>
                <a:latin typeface="Arial Narrow" panose="020B0606020202030204" pitchFamily="34" charset="0"/>
                <a:ea typeface="Times New Roman" panose="02020603050405020304" pitchFamily="18" charset="0"/>
              </a:rPr>
              <a:t> है </a:t>
            </a:r>
            <a:r>
              <a:rPr lang="en-IN" sz="2400" dirty="0">
                <a:solidFill>
                  <a:srgbClr val="000000"/>
                </a:solidFill>
                <a:latin typeface="Arial Narrow" panose="020B0606020202030204" pitchFamily="34" charset="0"/>
                <a:ea typeface="Times New Roman" panose="02020603050405020304" pitchFamily="18" charset="0"/>
                <a:cs typeface="Tahoma" panose="020B0604030504040204" pitchFamily="34" charset="0"/>
              </a:rPr>
              <a:t>What is Computer</a:t>
            </a:r>
            <a:br>
              <a:rPr lang="en-IN" sz="1400" dirty="0">
                <a:latin typeface="Calibri" panose="020F0502020204030204" pitchFamily="34" charset="0"/>
                <a:ea typeface="Calibri" panose="020F0502020204030204" pitchFamily="34" charset="0"/>
                <a:cs typeface="Mangal" panose="02040503050203030202" pitchFamily="18" charset="0"/>
              </a:rPr>
            </a:br>
            <a:r>
              <a:rPr lang="hi-IN" sz="1800" dirty="0">
                <a:solidFill>
                  <a:srgbClr val="000000"/>
                </a:solidFill>
                <a:latin typeface="Tahoma" panose="020B0604030504040204" pitchFamily="34" charset="0"/>
              </a:rPr>
              <a:t>कंप्यूटर शब्द अंग्रेजी के "</a:t>
            </a:r>
            <a:r>
              <a:rPr lang="en-IN" sz="1800" dirty="0">
                <a:solidFill>
                  <a:srgbClr val="000000"/>
                </a:solidFill>
                <a:latin typeface="Tahoma" panose="020B0604030504040204" pitchFamily="34" charset="0"/>
              </a:rPr>
              <a:t>Compute" </a:t>
            </a:r>
            <a:r>
              <a:rPr lang="hi-IN" sz="1800" dirty="0">
                <a:solidFill>
                  <a:srgbClr val="000000"/>
                </a:solidFill>
                <a:latin typeface="Tahoma" panose="020B0604030504040204" pitchFamily="34" charset="0"/>
              </a:rPr>
              <a:t>शब्द से बना है</a:t>
            </a:r>
            <a:r>
              <a:rPr lang="en-IN" sz="1800" dirty="0">
                <a:solidFill>
                  <a:srgbClr val="000000"/>
                </a:solidFill>
                <a:latin typeface="Tahoma" panose="020B0604030504040204" pitchFamily="34" charset="0"/>
              </a:rPr>
              <a:t>, </a:t>
            </a:r>
            <a:r>
              <a:rPr lang="hi-IN" sz="1800" dirty="0">
                <a:solidFill>
                  <a:srgbClr val="000000"/>
                </a:solidFill>
                <a:latin typeface="Tahoma" panose="020B0604030504040204" pitchFamily="34" charset="0"/>
              </a:rPr>
              <a:t>जिसका अर्थ है "गणना"</a:t>
            </a:r>
            <a:r>
              <a:rPr lang="en-IN" sz="1800" dirty="0">
                <a:solidFill>
                  <a:srgbClr val="000000"/>
                </a:solidFill>
                <a:latin typeface="Tahoma" panose="020B0604030504040204" pitchFamily="34" charset="0"/>
              </a:rPr>
              <a:t>, </a:t>
            </a:r>
            <a:r>
              <a:rPr lang="hi-IN" sz="1800" dirty="0">
                <a:solidFill>
                  <a:srgbClr val="000000"/>
                </a:solidFill>
                <a:latin typeface="Tahoma" panose="020B0604030504040204" pitchFamily="34" charset="0"/>
              </a:rPr>
              <a:t>करना होता है इसीलिए इसे गणक या संगणक भी कहा जाता है आजकल इसका </a:t>
            </a:r>
            <a:r>
              <a:rPr lang="en-IN" sz="1800" dirty="0">
                <a:solidFill>
                  <a:srgbClr val="000000"/>
                </a:solidFill>
                <a:latin typeface="Tahoma" panose="020B0604030504040204" pitchFamily="34" charset="0"/>
              </a:rPr>
              <a:t>use </a:t>
            </a:r>
            <a:r>
              <a:rPr lang="hi-IN" sz="1800" dirty="0" err="1">
                <a:solidFill>
                  <a:srgbClr val="000000"/>
                </a:solidFill>
                <a:latin typeface="Tahoma" panose="020B0604030504040204" pitchFamily="34" charset="0"/>
              </a:rPr>
              <a:t>डाक्‍यूमेन्‍ट</a:t>
            </a:r>
            <a:r>
              <a:rPr lang="hi-IN" sz="1800" dirty="0">
                <a:solidFill>
                  <a:srgbClr val="000000"/>
                </a:solidFill>
                <a:latin typeface="Tahoma" panose="020B0604030504040204" pitchFamily="34" charset="0"/>
              </a:rPr>
              <a:t> बनाने</a:t>
            </a:r>
            <a:r>
              <a:rPr lang="en-IN" sz="1800" dirty="0">
                <a:solidFill>
                  <a:srgbClr val="000000"/>
                </a:solidFill>
                <a:latin typeface="Tahoma" panose="020B0604030504040204" pitchFamily="34" charset="0"/>
              </a:rPr>
              <a:t>, E-mail, listening and viewing audio and video, play games, database preparation </a:t>
            </a:r>
            <a:r>
              <a:rPr lang="hi-IN" sz="1800" dirty="0">
                <a:solidFill>
                  <a:srgbClr val="000000"/>
                </a:solidFill>
                <a:latin typeface="Tahoma" panose="020B0604030504040204" pitchFamily="34" charset="0"/>
              </a:rPr>
              <a:t>के साथ-साथ और कई कामों में किया जा रहा है</a:t>
            </a:r>
            <a:r>
              <a:rPr lang="en-IN" sz="1800" dirty="0">
                <a:solidFill>
                  <a:srgbClr val="000000"/>
                </a:solidFill>
                <a:latin typeface="Tahoma" panose="020B0604030504040204" pitchFamily="34" charset="0"/>
              </a:rPr>
              <a:t>, </a:t>
            </a:r>
            <a:r>
              <a:rPr lang="hi-IN" sz="1800" dirty="0">
                <a:solidFill>
                  <a:srgbClr val="000000"/>
                </a:solidFill>
                <a:latin typeface="Tahoma" panose="020B0604030504040204" pitchFamily="34" charset="0"/>
              </a:rPr>
              <a:t>जैसे </a:t>
            </a:r>
            <a:r>
              <a:rPr lang="hi-IN" sz="1800" dirty="0" err="1">
                <a:solidFill>
                  <a:srgbClr val="000000"/>
                </a:solidFill>
                <a:latin typeface="Tahoma" panose="020B0604030504040204" pitchFamily="34" charset="0"/>
              </a:rPr>
              <a:t>बैकों</a:t>
            </a:r>
            <a:r>
              <a:rPr lang="hi-IN" sz="1800" dirty="0">
                <a:solidFill>
                  <a:srgbClr val="000000"/>
                </a:solidFill>
                <a:latin typeface="Tahoma" panose="020B0604030504040204" pitchFamily="34" charset="0"/>
              </a:rPr>
              <a:t> में</a:t>
            </a:r>
            <a:r>
              <a:rPr lang="en-IN" sz="1800" dirty="0">
                <a:solidFill>
                  <a:srgbClr val="000000"/>
                </a:solidFill>
                <a:latin typeface="Tahoma" panose="020B0604030504040204" pitchFamily="34" charset="0"/>
              </a:rPr>
              <a:t>, </a:t>
            </a:r>
            <a:r>
              <a:rPr lang="hi-IN" sz="1800" dirty="0">
                <a:solidFill>
                  <a:srgbClr val="000000"/>
                </a:solidFill>
                <a:latin typeface="Tahoma" panose="020B0604030504040204" pitchFamily="34" charset="0"/>
              </a:rPr>
              <a:t>शैक्षणिक </a:t>
            </a:r>
            <a:r>
              <a:rPr lang="hi-IN" sz="1800" dirty="0" err="1">
                <a:solidFill>
                  <a:srgbClr val="000000"/>
                </a:solidFill>
                <a:latin typeface="Tahoma" panose="020B0604030504040204" pitchFamily="34" charset="0"/>
              </a:rPr>
              <a:t>संस्‍थानों</a:t>
            </a:r>
            <a:r>
              <a:rPr lang="hi-IN" sz="1800" dirty="0">
                <a:solidFill>
                  <a:srgbClr val="000000"/>
                </a:solidFill>
                <a:latin typeface="Tahoma" panose="020B0604030504040204" pitchFamily="34" charset="0"/>
              </a:rPr>
              <a:t> में</a:t>
            </a:r>
            <a:r>
              <a:rPr lang="en-IN" sz="1800" dirty="0">
                <a:solidFill>
                  <a:srgbClr val="000000"/>
                </a:solidFill>
                <a:latin typeface="Tahoma" panose="020B0604030504040204" pitchFamily="34" charset="0"/>
              </a:rPr>
              <a:t>, </a:t>
            </a:r>
            <a:r>
              <a:rPr lang="hi-IN" sz="1800" dirty="0">
                <a:solidFill>
                  <a:srgbClr val="000000"/>
                </a:solidFill>
                <a:latin typeface="Tahoma" panose="020B0604030504040204" pitchFamily="34" charset="0"/>
              </a:rPr>
              <a:t>कार्यालयों में</a:t>
            </a:r>
            <a:r>
              <a:rPr lang="en-IN" sz="1800" dirty="0">
                <a:solidFill>
                  <a:srgbClr val="000000"/>
                </a:solidFill>
                <a:latin typeface="Tahoma" panose="020B0604030504040204" pitchFamily="34" charset="0"/>
              </a:rPr>
              <a:t>, </a:t>
            </a:r>
            <a:r>
              <a:rPr lang="hi-IN" sz="1800" dirty="0">
                <a:solidFill>
                  <a:srgbClr val="000000"/>
                </a:solidFill>
                <a:latin typeface="Tahoma" panose="020B0604030504040204" pitchFamily="34" charset="0"/>
              </a:rPr>
              <a:t>घरों में</a:t>
            </a:r>
            <a:r>
              <a:rPr lang="en-IN" sz="1800" dirty="0">
                <a:solidFill>
                  <a:srgbClr val="000000"/>
                </a:solidFill>
                <a:latin typeface="Tahoma" panose="020B0604030504040204" pitchFamily="34" charset="0"/>
              </a:rPr>
              <a:t>, </a:t>
            </a:r>
            <a:r>
              <a:rPr lang="hi-IN" sz="1800" dirty="0">
                <a:solidFill>
                  <a:srgbClr val="000000"/>
                </a:solidFill>
                <a:latin typeface="Tahoma" panose="020B0604030504040204" pitchFamily="34" charset="0"/>
              </a:rPr>
              <a:t>दुकानों में</a:t>
            </a:r>
            <a:r>
              <a:rPr lang="en-IN" sz="1800" dirty="0">
                <a:solidFill>
                  <a:srgbClr val="000000"/>
                </a:solidFill>
                <a:latin typeface="Tahoma" panose="020B0604030504040204" pitchFamily="34" charset="0"/>
              </a:rPr>
              <a:t>, Computer </a:t>
            </a:r>
            <a:r>
              <a:rPr lang="hi-IN" sz="1800" dirty="0">
                <a:solidFill>
                  <a:srgbClr val="000000"/>
                </a:solidFill>
                <a:latin typeface="Tahoma" panose="020B0604030504040204" pitchFamily="34" charset="0"/>
              </a:rPr>
              <a:t>का उपयोग बहुतायत रूप से किया जा रहा है</a:t>
            </a:r>
            <a:br>
              <a:rPr lang="en-IN" sz="1400" dirty="0">
                <a:latin typeface="Calibri" panose="020F0502020204030204" pitchFamily="34" charset="0"/>
                <a:ea typeface="Calibri" panose="020F0502020204030204" pitchFamily="34" charset="0"/>
                <a:cs typeface="Mangal" panose="02040503050203030202" pitchFamily="18" charset="0"/>
              </a:rPr>
            </a:br>
            <a:endParaRPr lang="en-IN" sz="1600" dirty="0"/>
          </a:p>
        </p:txBody>
      </p:sp>
    </p:spTree>
    <p:extLst>
      <p:ext uri="{BB962C8B-B14F-4D97-AF65-F5344CB8AC3E}">
        <p14:creationId xmlns:p14="http://schemas.microsoft.com/office/powerpoint/2010/main" val="2918478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1ADDD63-822E-4EB9-9BAA-08A81A985B0D}"/>
              </a:ext>
            </a:extLst>
          </p:cNvPr>
          <p:cNvSpPr/>
          <p:nvPr/>
        </p:nvSpPr>
        <p:spPr>
          <a:xfrm>
            <a:off x="1526499" y="1967539"/>
            <a:ext cx="9124012" cy="2123658"/>
          </a:xfrm>
          <a:prstGeom prst="rect">
            <a:avLst/>
          </a:prstGeom>
        </p:spPr>
        <p:txBody>
          <a:bodyPr wrap="square">
            <a:spAutoFit/>
          </a:bodyPr>
          <a:lstStyle/>
          <a:p>
            <a:pPr marL="285750" indent="-285750">
              <a:buFont typeface="Wingdings" panose="05000000000000000000" pitchFamily="2" charset="2"/>
              <a:buChar char="v"/>
            </a:pPr>
            <a:r>
              <a:rPr lang="hi-IN" sz="1600" dirty="0" err="1"/>
              <a:t>प्रोसेसर</a:t>
            </a:r>
            <a:r>
              <a:rPr lang="hi-IN" sz="1600" dirty="0"/>
              <a:t> – </a:t>
            </a:r>
            <a:r>
              <a:rPr lang="en-US" sz="1600" dirty="0"/>
              <a:t>Micro Processor</a:t>
            </a:r>
          </a:p>
          <a:p>
            <a:pPr marL="285750" indent="-285750">
              <a:buFont typeface="Wingdings" panose="05000000000000000000" pitchFamily="2" charset="2"/>
              <a:buChar char="v"/>
            </a:pPr>
            <a:r>
              <a:rPr lang="hi-IN" sz="1600" dirty="0" err="1"/>
              <a:t>मदर</a:t>
            </a:r>
            <a:r>
              <a:rPr lang="hi-IN" sz="1600" dirty="0"/>
              <a:t> बोर्ड – </a:t>
            </a:r>
            <a:r>
              <a:rPr lang="en-US" sz="1600" dirty="0"/>
              <a:t>Mother Board</a:t>
            </a:r>
          </a:p>
          <a:p>
            <a:pPr marL="285750" indent="-285750">
              <a:buFont typeface="Wingdings" panose="05000000000000000000" pitchFamily="2" charset="2"/>
              <a:buChar char="v"/>
            </a:pPr>
            <a:r>
              <a:rPr lang="hi-IN" sz="1600" dirty="0" err="1"/>
              <a:t>मेमोरी</a:t>
            </a:r>
            <a:r>
              <a:rPr lang="hi-IN" sz="1600" dirty="0"/>
              <a:t> – </a:t>
            </a:r>
            <a:r>
              <a:rPr lang="en-US" sz="1600" dirty="0"/>
              <a:t>Memory</a:t>
            </a:r>
          </a:p>
          <a:p>
            <a:pPr marL="285750" indent="-285750">
              <a:buFont typeface="Wingdings" panose="05000000000000000000" pitchFamily="2" charset="2"/>
              <a:buChar char="v"/>
            </a:pPr>
            <a:r>
              <a:rPr lang="hi-IN" sz="1600" dirty="0" err="1"/>
              <a:t>हार्ड</a:t>
            </a:r>
            <a:r>
              <a:rPr lang="hi-IN" sz="1600" dirty="0"/>
              <a:t> </a:t>
            </a:r>
            <a:r>
              <a:rPr lang="hi-IN" sz="1600" dirty="0" err="1"/>
              <a:t>डिस्क</a:t>
            </a:r>
            <a:r>
              <a:rPr lang="hi-IN" sz="1600" dirty="0"/>
              <a:t> – </a:t>
            </a:r>
            <a:r>
              <a:rPr lang="en-US" sz="1600" dirty="0"/>
              <a:t>Hard Disk Drive</a:t>
            </a:r>
          </a:p>
          <a:p>
            <a:pPr marL="285750" indent="-285750">
              <a:buFont typeface="Wingdings" panose="05000000000000000000" pitchFamily="2" charset="2"/>
              <a:buChar char="v"/>
            </a:pPr>
            <a:r>
              <a:rPr lang="hi-IN" sz="1600" dirty="0" err="1"/>
              <a:t>मॉडेम</a:t>
            </a:r>
            <a:r>
              <a:rPr lang="hi-IN" sz="1600" dirty="0"/>
              <a:t> – </a:t>
            </a:r>
            <a:r>
              <a:rPr lang="en-US" sz="1600" dirty="0"/>
              <a:t>Modem</a:t>
            </a:r>
          </a:p>
          <a:p>
            <a:pPr marL="285750" indent="-285750">
              <a:buFont typeface="Wingdings" panose="05000000000000000000" pitchFamily="2" charset="2"/>
              <a:buChar char="v"/>
            </a:pPr>
            <a:r>
              <a:rPr lang="hi-IN" sz="1600" dirty="0" err="1"/>
              <a:t>साउंड</a:t>
            </a:r>
            <a:r>
              <a:rPr lang="hi-IN" sz="1600" dirty="0"/>
              <a:t> कार्ड – </a:t>
            </a:r>
            <a:r>
              <a:rPr lang="en-US" sz="1600" dirty="0"/>
              <a:t>Sound Card</a:t>
            </a:r>
          </a:p>
          <a:p>
            <a:pPr marL="285750" indent="-285750">
              <a:buFont typeface="Wingdings" panose="05000000000000000000" pitchFamily="2" charset="2"/>
              <a:buChar char="v"/>
            </a:pPr>
            <a:r>
              <a:rPr lang="hi-IN" sz="1600" dirty="0" err="1"/>
              <a:t>मॉनिटर</a:t>
            </a:r>
            <a:r>
              <a:rPr lang="hi-IN" sz="1600" dirty="0"/>
              <a:t> – </a:t>
            </a:r>
            <a:r>
              <a:rPr lang="en-US" sz="1600" dirty="0"/>
              <a:t>Monitor</a:t>
            </a:r>
          </a:p>
          <a:p>
            <a:pPr marL="285750" indent="-285750">
              <a:buFont typeface="Wingdings" panose="05000000000000000000" pitchFamily="2" charset="2"/>
              <a:buChar char="v"/>
            </a:pPr>
            <a:r>
              <a:rPr lang="hi-IN" sz="1600" dirty="0"/>
              <a:t>की-बोर्ड </a:t>
            </a:r>
            <a:r>
              <a:rPr lang="hi-IN" sz="1600" dirty="0" err="1"/>
              <a:t>माउस</a:t>
            </a:r>
            <a:r>
              <a:rPr lang="hi-IN" sz="1600" dirty="0"/>
              <a:t> – </a:t>
            </a:r>
            <a:r>
              <a:rPr lang="en-US" sz="1600" dirty="0"/>
              <a:t>Keyboard/Mouse</a:t>
            </a:r>
          </a:p>
        </p:txBody>
      </p:sp>
      <p:sp>
        <p:nvSpPr>
          <p:cNvPr id="11" name="Rectangle 10">
            <a:extLst>
              <a:ext uri="{FF2B5EF4-FFF2-40B4-BE49-F238E27FC236}">
                <a16:creationId xmlns:a16="http://schemas.microsoft.com/office/drawing/2014/main" id="{7A3648CF-5736-4B6E-BDE6-2F72962D30E1}"/>
              </a:ext>
            </a:extLst>
          </p:cNvPr>
          <p:cNvSpPr/>
          <p:nvPr/>
        </p:nvSpPr>
        <p:spPr>
          <a:xfrm>
            <a:off x="1526499" y="1536652"/>
            <a:ext cx="6675674" cy="430887"/>
          </a:xfrm>
          <a:prstGeom prst="rect">
            <a:avLst/>
          </a:prstGeom>
        </p:spPr>
        <p:txBody>
          <a:bodyPr wrap="none">
            <a:spAutoFit/>
          </a:bodyPr>
          <a:lstStyle/>
          <a:p>
            <a:r>
              <a:rPr lang="en-US" sz="2200" b="1" dirty="0" err="1"/>
              <a:t>कंप्यूटर</a:t>
            </a:r>
            <a:r>
              <a:rPr lang="en-US" sz="2200" b="1" dirty="0"/>
              <a:t> </a:t>
            </a:r>
            <a:r>
              <a:rPr lang="en-US" sz="2200" b="1" dirty="0" err="1"/>
              <a:t>के</a:t>
            </a:r>
            <a:r>
              <a:rPr lang="en-US" sz="2200" b="1" dirty="0"/>
              <a:t> </a:t>
            </a:r>
            <a:r>
              <a:rPr lang="en-US" sz="2200" b="1" dirty="0" err="1"/>
              <a:t>भागों</a:t>
            </a:r>
            <a:r>
              <a:rPr lang="en-US" sz="2200" b="1" dirty="0"/>
              <a:t> </a:t>
            </a:r>
            <a:r>
              <a:rPr lang="en-US" sz="2200" b="1" dirty="0" err="1"/>
              <a:t>के</a:t>
            </a:r>
            <a:r>
              <a:rPr lang="en-US" sz="2200" b="1" dirty="0"/>
              <a:t> </a:t>
            </a:r>
            <a:r>
              <a:rPr lang="en-US" sz="2200" b="1" dirty="0" err="1"/>
              <a:t>नाम</a:t>
            </a:r>
            <a:r>
              <a:rPr lang="en-US" sz="2200" b="1" dirty="0"/>
              <a:t> – Computer parts Name in Hindi</a:t>
            </a:r>
          </a:p>
        </p:txBody>
      </p:sp>
    </p:spTree>
    <p:extLst>
      <p:ext uri="{BB962C8B-B14F-4D97-AF65-F5344CB8AC3E}">
        <p14:creationId xmlns:p14="http://schemas.microsoft.com/office/powerpoint/2010/main" val="2006146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146464"/>
          </a:xfrm>
        </p:spPr>
        <p:txBody>
          <a:bodyPr>
            <a:noAutofit/>
          </a:bodyPr>
          <a:lstStyle/>
          <a:p>
            <a:pPr fontAlgn="base">
              <a:lnSpc>
                <a:spcPct val="107000"/>
              </a:lnSpc>
              <a:spcAft>
                <a:spcPts val="0"/>
              </a:spcAft>
            </a:pPr>
            <a:r>
              <a:rPr lang="en-IN" sz="2200" b="1" dirty="0">
                <a:solidFill>
                  <a:schemeClr val="tx1"/>
                </a:solidFill>
                <a:effectLst/>
                <a:latin typeface="Tahoma" panose="020B0604030504040204" pitchFamily="34" charset="0"/>
                <a:ea typeface="Times New Roman" panose="02020603050405020304" pitchFamily="18" charset="0"/>
                <a:cs typeface="Mangal" panose="02040503050203030202" pitchFamily="18" charset="0"/>
              </a:rPr>
              <a:t>Computer </a:t>
            </a:r>
            <a:r>
              <a:rPr lang="hi-IN" sz="2200" b="1" dirty="0">
                <a:solidFill>
                  <a:schemeClr val="tx1"/>
                </a:solidFill>
                <a:latin typeface="Tahoma" panose="020B0604030504040204" pitchFamily="34" charset="0"/>
                <a:ea typeface="Times New Roman" panose="02020603050405020304" pitchFamily="18" charset="0"/>
              </a:rPr>
              <a:t>मूलत दो भागों में बॅटा होता है-</a:t>
            </a:r>
            <a:br>
              <a:rPr lang="en-IN" sz="22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br>
              <a:rPr lang="en-IN" sz="22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2200" b="1" dirty="0" err="1">
                <a:solidFill>
                  <a:schemeClr val="tx1"/>
                </a:solidFill>
                <a:latin typeface="Tahoma" panose="020B0604030504040204" pitchFamily="34" charset="0"/>
                <a:ea typeface="Times New Roman" panose="02020603050405020304" pitchFamily="18" charset="0"/>
              </a:rPr>
              <a:t>सॉफ्टवेयर</a:t>
            </a:r>
            <a:br>
              <a:rPr lang="en-IN" sz="22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2200" b="1" dirty="0">
                <a:solidFill>
                  <a:schemeClr val="tx1"/>
                </a:solidFill>
                <a:latin typeface="Tahoma" panose="020B0604030504040204" pitchFamily="34" charset="0"/>
                <a:ea typeface="Times New Roman" panose="02020603050405020304" pitchFamily="18" charset="0"/>
              </a:rPr>
              <a:t>हार्डवेयर</a:t>
            </a:r>
            <a:br>
              <a:rPr lang="en-IN" sz="22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endParaRPr lang="en-IN" sz="2200" b="1" dirty="0">
              <a:solidFill>
                <a:schemeClr val="tx1"/>
              </a:solidFill>
            </a:endParaRPr>
          </a:p>
        </p:txBody>
      </p:sp>
    </p:spTree>
    <p:extLst>
      <p:ext uri="{BB962C8B-B14F-4D97-AF65-F5344CB8AC3E}">
        <p14:creationId xmlns:p14="http://schemas.microsoft.com/office/powerpoint/2010/main" val="2582337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4026" y="1640208"/>
            <a:ext cx="9223948" cy="3577583"/>
          </a:xfrm>
        </p:spPr>
        <p:txBody>
          <a:bodyPr>
            <a:normAutofit fontScale="90000"/>
          </a:bodyPr>
          <a:lstStyle/>
          <a:p>
            <a:pPr algn="l" fontAlgn="base">
              <a:spcBef>
                <a:spcPts val="1800"/>
              </a:spcBef>
              <a:spcAft>
                <a:spcPts val="1200"/>
              </a:spcAft>
            </a:pPr>
            <a:r>
              <a:rPr lang="hi-IN" sz="2400" b="1" dirty="0">
                <a:solidFill>
                  <a:srgbClr val="000000"/>
                </a:solidFill>
                <a:latin typeface="Arial Narrow" panose="020B0606020202030204" pitchFamily="34" charset="0"/>
                <a:ea typeface="Times New Roman" panose="02020603050405020304" pitchFamily="18" charset="0"/>
              </a:rPr>
              <a:t>कंप्यूटर की विशेषता - </a:t>
            </a:r>
            <a:r>
              <a:rPr lang="en-IN" sz="2400" b="1" dirty="0">
                <a:solidFill>
                  <a:srgbClr val="000000"/>
                </a:solidFill>
                <a:effectLst/>
                <a:latin typeface="Arial Narrow" panose="020B0606020202030204" pitchFamily="34" charset="0"/>
                <a:ea typeface="Times New Roman" panose="02020603050405020304" pitchFamily="18" charset="0"/>
              </a:rPr>
              <a:t>Features of Computers in Hindi</a:t>
            </a:r>
            <a:br>
              <a:rPr lang="en-IN" sz="2400" b="1" dirty="0">
                <a:solidFill>
                  <a:srgbClr val="000000"/>
                </a:solidFill>
                <a:effectLst/>
                <a:latin typeface="Arial Narrow" panose="020B0606020202030204" pitchFamily="34" charset="0"/>
                <a:ea typeface="Times New Roman" panose="02020603050405020304" pitchFamily="18" charset="0"/>
              </a:rPr>
            </a:br>
            <a:br>
              <a:rPr lang="en-IN" sz="3200" dirty="0">
                <a:effectLst/>
                <a:latin typeface="Times New Roman" panose="02020603050405020304" pitchFamily="18" charset="0"/>
                <a:ea typeface="Times New Roman" panose="02020603050405020304" pitchFamily="18" charset="0"/>
              </a:rPr>
            </a:b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1-  </a:t>
            </a:r>
            <a:r>
              <a:rPr lang="en-IN" sz="1800" dirty="0">
                <a:solidFill>
                  <a:srgbClr val="000000"/>
                </a:solidFill>
                <a:effectLst/>
                <a:latin typeface="Arial Narrow" panose="020B0606020202030204" pitchFamily="34" charset="0"/>
                <a:ea typeface="Times New Roman" panose="02020603050405020304" pitchFamily="18" charset="0"/>
                <a:cs typeface="Tahoma" panose="020B0604030504040204" pitchFamily="34" charset="0"/>
              </a:rPr>
              <a:t> </a:t>
            </a:r>
            <a:r>
              <a:rPr lang="en-IN" sz="1800" dirty="0" err="1">
                <a:solidFill>
                  <a:srgbClr val="000000"/>
                </a:solidFill>
                <a:effectLst/>
                <a:latin typeface="Kruti Dev 010" pitchFamily="2" charset="0"/>
                <a:ea typeface="Times New Roman" panose="02020603050405020304" pitchFamily="18" charset="0"/>
                <a:cs typeface="Mangal" panose="02040503050203030202" pitchFamily="18" charset="0"/>
              </a:rPr>
              <a:t>xfr</a:t>
            </a:r>
            <a:r>
              <a:rPr lang="en-IN" sz="1800" dirty="0">
                <a:solidFill>
                  <a:srgbClr val="000000"/>
                </a:solidFill>
                <a:effectLst/>
                <a:latin typeface="inherit"/>
                <a:ea typeface="Times New Roman" panose="02020603050405020304" pitchFamily="18" charset="0"/>
                <a:cs typeface="Mangal" panose="02040503050203030202" pitchFamily="18" charset="0"/>
              </a:rPr>
              <a:t>  (</a:t>
            </a:r>
            <a:r>
              <a:rPr lang="en-IN" sz="1800" dirty="0">
                <a:solidFill>
                  <a:srgbClr val="000000"/>
                </a:solidFill>
                <a:effectLst/>
                <a:latin typeface="inherit"/>
                <a:ea typeface="Times New Roman" panose="02020603050405020304" pitchFamily="18" charset="0"/>
                <a:cs typeface="Tahoma" panose="020B0604030504040204" pitchFamily="34" charset="0"/>
              </a:rPr>
              <a:t>Speed) - </a:t>
            </a:r>
            <a:br>
              <a:rPr lang="en-IN" sz="1800" dirty="0">
                <a:solidFill>
                  <a:srgbClr val="1F4D78"/>
                </a:solidFill>
                <a:effectLst/>
                <a:latin typeface="Calibri Light" panose="020F0302020204030204" pitchFamily="34" charset="0"/>
                <a:ea typeface="Times New Roman" panose="02020603050405020304" pitchFamily="18" charset="0"/>
                <a:cs typeface="Mangal" panose="02040503050203030202" pitchFamily="18" charset="0"/>
              </a:rPr>
            </a:b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2-  </a:t>
            </a:r>
            <a:r>
              <a:rPr lang="hi-IN" sz="1800" dirty="0">
                <a:solidFill>
                  <a:srgbClr val="000000"/>
                </a:solidFill>
                <a:latin typeface="Kruti Dev 010" pitchFamily="2" charset="0"/>
                <a:ea typeface="Times New Roman" panose="02020603050405020304" pitchFamily="18" charset="0"/>
              </a:rPr>
              <a:t>सटीकता</a:t>
            </a:r>
            <a:r>
              <a:rPr lang="en-IN" sz="1800" dirty="0">
                <a:solidFill>
                  <a:srgbClr val="000000"/>
                </a:solidFill>
                <a:effectLst/>
                <a:latin typeface="Kruti Dev 010" pitchFamily="2" charset="0"/>
                <a:ea typeface="Times New Roman" panose="02020603050405020304" pitchFamily="18" charset="0"/>
                <a:cs typeface="Mangal" panose="02040503050203030202" pitchFamily="18" charset="0"/>
              </a:rPr>
              <a:t> ¼</a:t>
            </a:r>
            <a:r>
              <a:rPr lang="en-IN" sz="1800" dirty="0">
                <a:solidFill>
                  <a:srgbClr val="000000"/>
                </a:solidFill>
                <a:effectLst/>
                <a:latin typeface="Arial Narrow" panose="020B0606020202030204" pitchFamily="34" charset="0"/>
                <a:ea typeface="Times New Roman" panose="02020603050405020304" pitchFamily="18" charset="0"/>
                <a:cs typeface="Tahoma" panose="020B0604030504040204" pitchFamily="34" charset="0"/>
              </a:rPr>
              <a:t>Accuracy) –</a:t>
            </a:r>
            <a:br>
              <a:rPr lang="en-IN" sz="1800" dirty="0">
                <a:solidFill>
                  <a:srgbClr val="1F4D78"/>
                </a:solidFill>
                <a:effectLst/>
                <a:latin typeface="Calibri Light" panose="020F0302020204030204" pitchFamily="34" charset="0"/>
                <a:ea typeface="Times New Roman" panose="02020603050405020304" pitchFamily="18" charset="0"/>
                <a:cs typeface="Mangal" panose="02040503050203030202" pitchFamily="18" charset="0"/>
              </a:rPr>
            </a:b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3-  </a:t>
            </a:r>
            <a:r>
              <a:rPr lang="hi-IN" sz="1800" dirty="0">
                <a:solidFill>
                  <a:srgbClr val="000000"/>
                </a:solidFill>
                <a:latin typeface="Kruti Dev 010" pitchFamily="2" charset="0"/>
                <a:ea typeface="Times New Roman" panose="02020603050405020304" pitchFamily="18" charset="0"/>
              </a:rPr>
              <a:t>स्वचलित</a:t>
            </a:r>
            <a:r>
              <a:rPr lang="en-IN" sz="1800" dirty="0">
                <a:solidFill>
                  <a:srgbClr val="000000"/>
                </a:solidFill>
                <a:effectLst/>
                <a:latin typeface="Kruti Dev 010" pitchFamily="2" charset="0"/>
                <a:ea typeface="Times New Roman" panose="02020603050405020304" pitchFamily="18" charset="0"/>
                <a:cs typeface="Mangal" panose="02040503050203030202" pitchFamily="18" charset="0"/>
              </a:rPr>
              <a:t> (</a:t>
            </a:r>
            <a:r>
              <a:rPr lang="en-IN" sz="1800" dirty="0">
                <a:solidFill>
                  <a:srgbClr val="000000"/>
                </a:solidFill>
                <a:effectLst/>
                <a:latin typeface="Arial Narrow" panose="020B0606020202030204" pitchFamily="34" charset="0"/>
                <a:ea typeface="Times New Roman" panose="02020603050405020304" pitchFamily="18" charset="0"/>
                <a:cs typeface="Tahoma" panose="020B0604030504040204" pitchFamily="34" charset="0"/>
              </a:rPr>
              <a:t>Automation) – </a:t>
            </a:r>
            <a:br>
              <a:rPr lang="en-IN" sz="1800" dirty="0">
                <a:solidFill>
                  <a:srgbClr val="1F4D78"/>
                </a:solidFill>
                <a:effectLst/>
                <a:latin typeface="Calibri Light" panose="020F0302020204030204" pitchFamily="34" charset="0"/>
                <a:ea typeface="Times New Roman" panose="02020603050405020304" pitchFamily="18" charset="0"/>
                <a:cs typeface="Mangal" panose="02040503050203030202" pitchFamily="18" charset="0"/>
              </a:rPr>
            </a:b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4-  </a:t>
            </a:r>
            <a:r>
              <a:rPr lang="hi-IN" sz="1800" dirty="0">
                <a:solidFill>
                  <a:srgbClr val="000000"/>
                </a:solidFill>
                <a:latin typeface="Arial Narrow" panose="020B0606020202030204" pitchFamily="34" charset="0"/>
                <a:ea typeface="Times New Roman" panose="02020603050405020304" pitchFamily="18" charset="0"/>
              </a:rPr>
              <a:t>स्थायी भंडारण क्षमता</a:t>
            </a: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 (</a:t>
            </a:r>
            <a:r>
              <a:rPr lang="en-IN" sz="1800" dirty="0">
                <a:solidFill>
                  <a:srgbClr val="000000"/>
                </a:solidFill>
                <a:effectLst/>
                <a:latin typeface="Arial Narrow" panose="020B0606020202030204" pitchFamily="34" charset="0"/>
                <a:ea typeface="Times New Roman" panose="02020603050405020304" pitchFamily="18" charset="0"/>
                <a:cs typeface="Tahoma" panose="020B0604030504040204" pitchFamily="34" charset="0"/>
              </a:rPr>
              <a:t>permanent Storage) </a:t>
            </a:r>
            <a:br>
              <a:rPr lang="en-IN" sz="1800" dirty="0">
                <a:solidFill>
                  <a:srgbClr val="1F4D78"/>
                </a:solidFill>
                <a:effectLst/>
                <a:latin typeface="Calibri Light" panose="020F0302020204030204" pitchFamily="34" charset="0"/>
                <a:ea typeface="Times New Roman" panose="02020603050405020304" pitchFamily="18" charset="0"/>
                <a:cs typeface="Mangal" panose="02040503050203030202" pitchFamily="18" charset="0"/>
              </a:rPr>
            </a:b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5- </a:t>
            </a:r>
            <a:r>
              <a:rPr lang="hi-IN" sz="1800" dirty="0">
                <a:solidFill>
                  <a:srgbClr val="000000"/>
                </a:solidFill>
                <a:latin typeface="Arial Narrow" panose="020B0606020202030204" pitchFamily="34" charset="0"/>
                <a:ea typeface="Times New Roman" panose="02020603050405020304" pitchFamily="18" charset="0"/>
              </a:rPr>
              <a:t>विशाल भंडारण क्षमता</a:t>
            </a: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 (</a:t>
            </a:r>
            <a:r>
              <a:rPr lang="en-IN" sz="1800" dirty="0">
                <a:solidFill>
                  <a:srgbClr val="000000"/>
                </a:solidFill>
                <a:effectLst/>
                <a:latin typeface="Arial Narrow" panose="020B0606020202030204" pitchFamily="34" charset="0"/>
                <a:ea typeface="Times New Roman" panose="02020603050405020304" pitchFamily="18" charset="0"/>
                <a:cs typeface="Tahoma" panose="020B0604030504040204" pitchFamily="34" charset="0"/>
              </a:rPr>
              <a:t>Large Storage Capacity) : </a:t>
            </a:r>
            <a:br>
              <a:rPr lang="en-IN" sz="1800" dirty="0">
                <a:solidFill>
                  <a:srgbClr val="1F4D78"/>
                </a:solidFill>
                <a:effectLst/>
                <a:latin typeface="Calibri Light" panose="020F0302020204030204" pitchFamily="34" charset="0"/>
                <a:ea typeface="Times New Roman" panose="02020603050405020304" pitchFamily="18" charset="0"/>
                <a:cs typeface="Mangal" panose="02040503050203030202" pitchFamily="18" charset="0"/>
              </a:rPr>
            </a:b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6- </a:t>
            </a:r>
            <a:r>
              <a:rPr lang="hi-IN" sz="1800" dirty="0">
                <a:solidFill>
                  <a:srgbClr val="000000"/>
                </a:solidFill>
                <a:latin typeface="Arial Narrow" panose="020B0606020202030204" pitchFamily="34" charset="0"/>
                <a:ea typeface="Times New Roman" panose="02020603050405020304" pitchFamily="18" charset="0"/>
              </a:rPr>
              <a:t>भंडारित सूचना को तीव्रगति से प्राप्त करना</a:t>
            </a: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 (</a:t>
            </a:r>
            <a:r>
              <a:rPr lang="en-IN" sz="1800" dirty="0">
                <a:solidFill>
                  <a:srgbClr val="000000"/>
                </a:solidFill>
                <a:effectLst/>
                <a:latin typeface="Arial Narrow" panose="020B0606020202030204" pitchFamily="34" charset="0"/>
                <a:ea typeface="Times New Roman" panose="02020603050405020304" pitchFamily="18" charset="0"/>
                <a:cs typeface="Tahoma" panose="020B0604030504040204" pitchFamily="34" charset="0"/>
              </a:rPr>
              <a:t>Fast Retrieval):</a:t>
            </a:r>
            <a:br>
              <a:rPr lang="en-IN" sz="1800" dirty="0">
                <a:solidFill>
                  <a:srgbClr val="1F4D78"/>
                </a:solidFill>
                <a:effectLst/>
                <a:latin typeface="Calibri Light" panose="020F0302020204030204" pitchFamily="34" charset="0"/>
                <a:ea typeface="Times New Roman" panose="02020603050405020304" pitchFamily="18" charset="0"/>
                <a:cs typeface="Mangal" panose="02040503050203030202" pitchFamily="18" charset="0"/>
              </a:rPr>
            </a:b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7-</a:t>
            </a:r>
            <a:r>
              <a:rPr lang="hi-IN" sz="1800" dirty="0">
                <a:solidFill>
                  <a:srgbClr val="000000"/>
                </a:solidFill>
                <a:latin typeface="Arial Narrow" panose="020B0606020202030204" pitchFamily="34" charset="0"/>
                <a:ea typeface="Times New Roman" panose="02020603050405020304" pitchFamily="18" charset="0"/>
              </a:rPr>
              <a:t> जल्द निर्णय लेने की क्षमता</a:t>
            </a: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 (</a:t>
            </a:r>
            <a:r>
              <a:rPr lang="en-IN" sz="1800" dirty="0">
                <a:solidFill>
                  <a:srgbClr val="000000"/>
                </a:solidFill>
                <a:effectLst/>
                <a:latin typeface="Arial Narrow" panose="020B0606020202030204" pitchFamily="34" charset="0"/>
                <a:ea typeface="Times New Roman" panose="02020603050405020304" pitchFamily="18" charset="0"/>
                <a:cs typeface="Tahoma" panose="020B0604030504040204" pitchFamily="34" charset="0"/>
              </a:rPr>
              <a:t>Quick Decision) : </a:t>
            </a:r>
            <a:br>
              <a:rPr lang="en-IN" sz="1800" dirty="0">
                <a:solidFill>
                  <a:srgbClr val="1F4D78"/>
                </a:solidFill>
                <a:effectLst/>
                <a:latin typeface="Calibri Light" panose="020F0302020204030204" pitchFamily="34" charset="0"/>
                <a:ea typeface="Times New Roman" panose="02020603050405020304" pitchFamily="18" charset="0"/>
                <a:cs typeface="Mangal" panose="02040503050203030202" pitchFamily="18" charset="0"/>
              </a:rPr>
            </a:b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8-</a:t>
            </a:r>
            <a:r>
              <a:rPr lang="hi-IN" sz="1800" dirty="0">
                <a:solidFill>
                  <a:srgbClr val="000000"/>
                </a:solidFill>
                <a:latin typeface="Arial Narrow" panose="020B0606020202030204" pitchFamily="34" charset="0"/>
                <a:ea typeface="Times New Roman" panose="02020603050405020304" pitchFamily="18" charset="0"/>
              </a:rPr>
              <a:t> विविधता</a:t>
            </a: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 (</a:t>
            </a:r>
            <a:r>
              <a:rPr lang="en-IN" sz="1800" dirty="0">
                <a:solidFill>
                  <a:srgbClr val="000000"/>
                </a:solidFill>
                <a:effectLst/>
                <a:latin typeface="Arial Narrow" panose="020B0606020202030204" pitchFamily="34" charset="0"/>
                <a:ea typeface="Times New Roman" panose="02020603050405020304" pitchFamily="18" charset="0"/>
                <a:cs typeface="Tahoma" panose="020B0604030504040204" pitchFamily="34" charset="0"/>
              </a:rPr>
              <a:t>Versatility) : </a:t>
            </a:r>
            <a:br>
              <a:rPr lang="en-IN" sz="1800" dirty="0">
                <a:solidFill>
                  <a:srgbClr val="1F4D78"/>
                </a:solidFill>
                <a:effectLst/>
                <a:latin typeface="Calibri Light" panose="020F0302020204030204" pitchFamily="34" charset="0"/>
                <a:ea typeface="Times New Roman" panose="02020603050405020304" pitchFamily="18" charset="0"/>
                <a:cs typeface="Mangal" panose="02040503050203030202" pitchFamily="18" charset="0"/>
              </a:rPr>
            </a:b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9-</a:t>
            </a:r>
            <a:r>
              <a:rPr lang="hi-IN" sz="1800" dirty="0">
                <a:solidFill>
                  <a:srgbClr val="000000"/>
                </a:solidFill>
                <a:latin typeface="Arial Narrow" panose="020B0606020202030204" pitchFamily="34" charset="0"/>
                <a:ea typeface="Times New Roman" panose="02020603050405020304" pitchFamily="18" charset="0"/>
              </a:rPr>
              <a:t> पुनरावृति</a:t>
            </a: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  (</a:t>
            </a:r>
            <a:r>
              <a:rPr lang="en-IN" sz="1800" dirty="0">
                <a:solidFill>
                  <a:srgbClr val="000000"/>
                </a:solidFill>
                <a:effectLst/>
                <a:latin typeface="Arial Narrow" panose="020B0606020202030204" pitchFamily="34" charset="0"/>
                <a:ea typeface="Times New Roman" panose="02020603050405020304" pitchFamily="18" charset="0"/>
                <a:cs typeface="Tahoma" panose="020B0604030504040204" pitchFamily="34" charset="0"/>
              </a:rPr>
              <a:t>Repetition) </a:t>
            </a:r>
            <a:br>
              <a:rPr lang="en-IN" sz="1800" dirty="0">
                <a:solidFill>
                  <a:srgbClr val="1F4D78"/>
                </a:solidFill>
                <a:latin typeface="Calibri Light" panose="020F0302020204030204" pitchFamily="34" charset="0"/>
                <a:ea typeface="Times New Roman" panose="02020603050405020304" pitchFamily="18" charset="0"/>
                <a:cs typeface="Mangal" panose="02040503050203030202" pitchFamily="18" charset="0"/>
              </a:rPr>
            </a:b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10-</a:t>
            </a:r>
            <a:r>
              <a:rPr lang="hi-IN" sz="1800" dirty="0">
                <a:solidFill>
                  <a:srgbClr val="000000"/>
                </a:solidFill>
                <a:latin typeface="Arial Narrow" panose="020B0606020202030204" pitchFamily="34" charset="0"/>
                <a:ea typeface="Times New Roman" panose="02020603050405020304" pitchFamily="18" charset="0"/>
              </a:rPr>
              <a:t> स्फूर्ति</a:t>
            </a: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 (</a:t>
            </a:r>
            <a:r>
              <a:rPr lang="en-IN" sz="1800" dirty="0">
                <a:solidFill>
                  <a:srgbClr val="000000"/>
                </a:solidFill>
                <a:effectLst/>
                <a:latin typeface="Arial Narrow" panose="020B0606020202030204" pitchFamily="34" charset="0"/>
                <a:ea typeface="Times New Roman" panose="02020603050405020304" pitchFamily="18" charset="0"/>
                <a:cs typeface="Tahoma" panose="020B0604030504040204" pitchFamily="34" charset="0"/>
              </a:rPr>
              <a:t>Agility) :</a:t>
            </a:r>
            <a:br>
              <a:rPr lang="en-IN" sz="1800" dirty="0">
                <a:solidFill>
                  <a:srgbClr val="1F4D78"/>
                </a:solidFill>
                <a:effectLst/>
                <a:latin typeface="Calibri Light" panose="020F0302020204030204" pitchFamily="34" charset="0"/>
                <a:ea typeface="Times New Roman" panose="02020603050405020304" pitchFamily="18" charset="0"/>
                <a:cs typeface="Mangal" panose="02040503050203030202" pitchFamily="18" charset="0"/>
              </a:rPr>
            </a:b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11-</a:t>
            </a:r>
            <a:r>
              <a:rPr lang="hi-IN" sz="1800" dirty="0">
                <a:solidFill>
                  <a:srgbClr val="000000"/>
                </a:solidFill>
                <a:latin typeface="Arial Narrow" panose="020B0606020202030204" pitchFamily="34" charset="0"/>
                <a:ea typeface="Times New Roman" panose="02020603050405020304" pitchFamily="18" charset="0"/>
              </a:rPr>
              <a:t> गोपनीयता</a:t>
            </a: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 (</a:t>
            </a:r>
            <a:r>
              <a:rPr lang="en-IN" sz="1800" dirty="0">
                <a:solidFill>
                  <a:srgbClr val="000000"/>
                </a:solidFill>
                <a:effectLst/>
                <a:latin typeface="Arial Narrow" panose="020B0606020202030204" pitchFamily="34" charset="0"/>
                <a:ea typeface="Times New Roman" panose="02020603050405020304" pitchFamily="18" charset="0"/>
                <a:cs typeface="Tahoma" panose="020B0604030504040204" pitchFamily="34" charset="0"/>
              </a:rPr>
              <a:t>Secrecy) :</a:t>
            </a:r>
            <a:br>
              <a:rPr lang="en-IN" sz="1800" dirty="0">
                <a:solidFill>
                  <a:srgbClr val="1F4D78"/>
                </a:solidFill>
                <a:effectLst/>
                <a:latin typeface="Calibri Light" panose="020F0302020204030204" pitchFamily="34" charset="0"/>
                <a:ea typeface="Times New Roman" panose="02020603050405020304" pitchFamily="18" charset="0"/>
                <a:cs typeface="Mangal" panose="02040503050203030202" pitchFamily="18" charset="0"/>
              </a:rPr>
            </a:b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12-</a:t>
            </a:r>
            <a:r>
              <a:rPr lang="hi-IN" sz="1800" dirty="0">
                <a:solidFill>
                  <a:srgbClr val="000000"/>
                </a:solidFill>
                <a:latin typeface="Arial Narrow" panose="020B0606020202030204" pitchFamily="34" charset="0"/>
                <a:ea typeface="Times New Roman" panose="02020603050405020304" pitchFamily="18" charset="0"/>
              </a:rPr>
              <a:t> कार्य की एकरूपता</a:t>
            </a:r>
            <a:r>
              <a:rPr lang="en-IN" sz="1800" dirty="0">
                <a:solidFill>
                  <a:srgbClr val="000000"/>
                </a:solidFill>
                <a:effectLst/>
                <a:latin typeface="Arial Narrow" panose="020B0606020202030204" pitchFamily="34" charset="0"/>
                <a:ea typeface="Times New Roman" panose="02020603050405020304" pitchFamily="18" charset="0"/>
                <a:cs typeface="Mangal" panose="02040503050203030202" pitchFamily="18" charset="0"/>
              </a:rPr>
              <a:t> (</a:t>
            </a:r>
            <a:r>
              <a:rPr lang="en-IN" sz="1800" dirty="0">
                <a:solidFill>
                  <a:srgbClr val="000000"/>
                </a:solidFill>
                <a:effectLst/>
                <a:latin typeface="Arial Narrow" panose="020B0606020202030204" pitchFamily="34" charset="0"/>
                <a:ea typeface="Times New Roman" panose="02020603050405020304" pitchFamily="18" charset="0"/>
                <a:cs typeface="Tahoma" panose="020B0604030504040204" pitchFamily="34" charset="0"/>
              </a:rPr>
              <a:t>Uniformity of work) : </a:t>
            </a:r>
            <a:br>
              <a:rPr lang="en-IN" sz="1600" dirty="0">
                <a:solidFill>
                  <a:srgbClr val="1F4D78"/>
                </a:solidFill>
                <a:effectLst/>
                <a:latin typeface="Calibri Light" panose="020F0302020204030204" pitchFamily="34" charset="0"/>
                <a:ea typeface="Times New Roman" panose="02020603050405020304" pitchFamily="18" charset="0"/>
                <a:cs typeface="Mangal" panose="02040503050203030202" pitchFamily="18" charset="0"/>
              </a:rPr>
            </a:br>
            <a:endParaRPr lang="en-IN" sz="1600" dirty="0"/>
          </a:p>
        </p:txBody>
      </p:sp>
    </p:spTree>
    <p:extLst>
      <p:ext uri="{BB962C8B-B14F-4D97-AF65-F5344CB8AC3E}">
        <p14:creationId xmlns:p14="http://schemas.microsoft.com/office/powerpoint/2010/main" val="525390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0990" y="1571096"/>
            <a:ext cx="9290019" cy="2821021"/>
          </a:xfrm>
        </p:spPr>
        <p:txBody>
          <a:bodyPr>
            <a:normAutofit fontScale="90000"/>
          </a:bodyPr>
          <a:lstStyle/>
          <a:p>
            <a:pPr algn="l" fontAlgn="base">
              <a:lnSpc>
                <a:spcPct val="107000"/>
              </a:lnSpc>
              <a:spcAft>
                <a:spcPts val="0"/>
              </a:spcAft>
            </a:pPr>
            <a:r>
              <a:rPr lang="hi-IN" sz="2400" b="1" kern="1800" dirty="0">
                <a:solidFill>
                  <a:srgbClr val="000000"/>
                </a:solidFill>
                <a:latin typeface="inherit"/>
                <a:ea typeface="Times New Roman" panose="02020603050405020304" pitchFamily="18" charset="0"/>
              </a:rPr>
              <a:t>कंप्यूटर की हार्डवेयर संरचना (</a:t>
            </a:r>
            <a:r>
              <a:rPr lang="en-IN" sz="2400" b="1" kern="1800" dirty="0">
                <a:solidFill>
                  <a:srgbClr val="000000"/>
                </a:solidFill>
                <a:effectLst/>
                <a:latin typeface="inherit"/>
                <a:ea typeface="Times New Roman" panose="02020603050405020304" pitchFamily="18" charset="0"/>
                <a:cs typeface="Tahoma" panose="020B0604030504040204" pitchFamily="34" charset="0"/>
              </a:rPr>
              <a:t>Computer hardware structure)</a:t>
            </a:r>
            <a:br>
              <a:rPr lang="en-IN" sz="1400" dirty="0">
                <a:effectLst/>
                <a:latin typeface="Calibri" panose="020F0502020204030204" pitchFamily="34" charset="0"/>
                <a:ea typeface="Calibri" panose="020F0502020204030204" pitchFamily="34" charset="0"/>
                <a:cs typeface="Mangal" panose="02040503050203030202" pitchFamily="18" charset="0"/>
              </a:rPr>
            </a:br>
            <a:r>
              <a:rPr lang="en-IN" sz="1600" dirty="0">
                <a:solidFill>
                  <a:srgbClr val="000000"/>
                </a:solidFill>
                <a:effectLst/>
                <a:latin typeface="Tahoma" panose="020B0604030504040204" pitchFamily="34" charset="0"/>
                <a:ea typeface="Times New Roman" panose="02020603050405020304" pitchFamily="18" charset="0"/>
                <a:cs typeface="Mangal" panose="02040503050203030202" pitchFamily="18" charset="0"/>
              </a:rPr>
              <a:t> </a:t>
            </a:r>
            <a:br>
              <a:rPr lang="en-IN" sz="1400" dirty="0">
                <a:effectLst/>
                <a:latin typeface="Calibri" panose="020F0502020204030204" pitchFamily="34" charset="0"/>
                <a:ea typeface="Calibri" panose="020F0502020204030204" pitchFamily="34" charset="0"/>
                <a:cs typeface="Mangal" panose="02040503050203030202" pitchFamily="18" charset="0"/>
              </a:rPr>
            </a:br>
            <a:r>
              <a:rPr lang="hi-IN" sz="1800" dirty="0">
                <a:solidFill>
                  <a:srgbClr val="000000"/>
                </a:solidFill>
                <a:latin typeface="inherit"/>
                <a:ea typeface="Times New Roman" panose="02020603050405020304" pitchFamily="18" charset="0"/>
              </a:rPr>
              <a:t>कम्प्यूटर के निम्‍न महत्वपूर्ण भाग होते है:-</a:t>
            </a:r>
            <a:br>
              <a:rPr lang="en-IN" sz="1800" dirty="0">
                <a:solidFill>
                  <a:srgbClr val="000000"/>
                </a:solidFill>
                <a:effectLst/>
                <a:latin typeface="Tahoma" panose="020B0604030504040204" pitchFamily="34" charset="0"/>
                <a:ea typeface="Times New Roman" panose="02020603050405020304" pitchFamily="18" charset="0"/>
                <a:cs typeface="Mangal" panose="02040503050203030202" pitchFamily="18" charset="0"/>
              </a:rPr>
            </a:br>
            <a:br>
              <a:rPr lang="en-IN" sz="1800" dirty="0">
                <a:effectLst/>
                <a:latin typeface="Calibri" panose="020F0502020204030204" pitchFamily="34" charset="0"/>
                <a:ea typeface="Calibri" panose="020F0502020204030204" pitchFamily="34" charset="0"/>
                <a:cs typeface="Mangal" panose="02040503050203030202" pitchFamily="18" charset="0"/>
              </a:rPr>
            </a:br>
            <a:r>
              <a:rPr lang="en-IN" sz="1800" dirty="0">
                <a:solidFill>
                  <a:srgbClr val="000000"/>
                </a:solidFill>
                <a:effectLst/>
                <a:latin typeface="Tahoma" panose="020B0604030504040204" pitchFamily="34" charset="0"/>
                <a:ea typeface="Times New Roman" panose="02020603050405020304" pitchFamily="18" charset="0"/>
                <a:cs typeface="Mangal" panose="02040503050203030202" pitchFamily="18" charset="0"/>
              </a:rPr>
              <a:t>•    </a:t>
            </a:r>
            <a:r>
              <a:rPr lang="hi-IN" sz="1800" dirty="0">
                <a:solidFill>
                  <a:srgbClr val="000000"/>
                </a:solidFill>
                <a:latin typeface="Tahoma" panose="020B0604030504040204" pitchFamily="34" charset="0"/>
                <a:ea typeface="Times New Roman" panose="02020603050405020304" pitchFamily="18" charset="0"/>
              </a:rPr>
              <a:t>मोनीटर या एल.सी.डी.</a:t>
            </a:r>
            <a:br>
              <a:rPr lang="en-IN" sz="1800" dirty="0">
                <a:effectLst/>
                <a:latin typeface="Calibri" panose="020F0502020204030204" pitchFamily="34" charset="0"/>
                <a:ea typeface="Calibri" panose="020F0502020204030204" pitchFamily="34" charset="0"/>
                <a:cs typeface="Mangal" panose="02040503050203030202" pitchFamily="18" charset="0"/>
              </a:rPr>
            </a:br>
            <a:r>
              <a:rPr lang="en-IN" sz="1800" dirty="0">
                <a:solidFill>
                  <a:srgbClr val="000000"/>
                </a:solidFill>
                <a:effectLst/>
                <a:latin typeface="Tahoma" panose="020B0604030504040204" pitchFamily="34" charset="0"/>
                <a:ea typeface="Times New Roman" panose="02020603050405020304" pitchFamily="18" charset="0"/>
                <a:cs typeface="Mangal" panose="02040503050203030202" pitchFamily="18" charset="0"/>
              </a:rPr>
              <a:t>•    </a:t>
            </a:r>
            <a:r>
              <a:rPr lang="hi-IN" sz="1800" dirty="0">
                <a:solidFill>
                  <a:srgbClr val="000000"/>
                </a:solidFill>
                <a:latin typeface="Tahoma" panose="020B0604030504040204" pitchFamily="34" charset="0"/>
                <a:ea typeface="Times New Roman" panose="02020603050405020304" pitchFamily="18" charset="0"/>
              </a:rPr>
              <a:t>की-बोर्ड</a:t>
            </a:r>
            <a:br>
              <a:rPr lang="en-IN" sz="1800" dirty="0">
                <a:effectLst/>
                <a:latin typeface="Calibri" panose="020F0502020204030204" pitchFamily="34" charset="0"/>
                <a:ea typeface="Calibri" panose="020F0502020204030204" pitchFamily="34" charset="0"/>
                <a:cs typeface="Mangal" panose="02040503050203030202" pitchFamily="18" charset="0"/>
              </a:rPr>
            </a:br>
            <a:r>
              <a:rPr lang="en-IN" sz="1800" dirty="0">
                <a:solidFill>
                  <a:srgbClr val="000000"/>
                </a:solidFill>
                <a:effectLst/>
                <a:latin typeface="Tahoma" panose="020B0604030504040204" pitchFamily="34" charset="0"/>
                <a:ea typeface="Times New Roman" panose="02020603050405020304" pitchFamily="18" charset="0"/>
                <a:cs typeface="Mangal" panose="02040503050203030202" pitchFamily="18" charset="0"/>
              </a:rPr>
              <a:t>•    </a:t>
            </a:r>
            <a:r>
              <a:rPr lang="hi-IN" sz="1800" dirty="0">
                <a:solidFill>
                  <a:srgbClr val="000000"/>
                </a:solidFill>
                <a:latin typeface="Tahoma" panose="020B0604030504040204" pitchFamily="34" charset="0"/>
                <a:ea typeface="Times New Roman" panose="02020603050405020304" pitchFamily="18" charset="0"/>
              </a:rPr>
              <a:t>माऊस</a:t>
            </a:r>
            <a:br>
              <a:rPr lang="en-IN" sz="1800" dirty="0">
                <a:effectLst/>
                <a:latin typeface="Calibri" panose="020F0502020204030204" pitchFamily="34" charset="0"/>
                <a:ea typeface="Calibri" panose="020F0502020204030204" pitchFamily="34" charset="0"/>
                <a:cs typeface="Mangal" panose="02040503050203030202" pitchFamily="18" charset="0"/>
              </a:rPr>
            </a:br>
            <a:r>
              <a:rPr lang="en-IN" sz="1800" dirty="0">
                <a:solidFill>
                  <a:srgbClr val="000000"/>
                </a:solidFill>
                <a:effectLst/>
                <a:latin typeface="Tahoma" panose="020B0604030504040204" pitchFamily="34" charset="0"/>
                <a:ea typeface="Times New Roman" panose="02020603050405020304" pitchFamily="18" charset="0"/>
                <a:cs typeface="Mangal" panose="02040503050203030202" pitchFamily="18" charset="0"/>
              </a:rPr>
              <a:t>•    </a:t>
            </a:r>
            <a:r>
              <a:rPr lang="hi-IN" sz="1800" dirty="0">
                <a:solidFill>
                  <a:srgbClr val="000000"/>
                </a:solidFill>
                <a:latin typeface="Tahoma" panose="020B0604030504040204" pitchFamily="34" charset="0"/>
                <a:ea typeface="Times New Roman" panose="02020603050405020304" pitchFamily="18" charset="0"/>
              </a:rPr>
              <a:t>सी.पी.यू.</a:t>
            </a:r>
            <a:br>
              <a:rPr lang="en-IN" sz="1800" dirty="0">
                <a:effectLst/>
                <a:latin typeface="Calibri" panose="020F0502020204030204" pitchFamily="34" charset="0"/>
                <a:ea typeface="Calibri" panose="020F0502020204030204" pitchFamily="34" charset="0"/>
                <a:cs typeface="Mangal" panose="02040503050203030202" pitchFamily="18" charset="0"/>
              </a:rPr>
            </a:br>
            <a:r>
              <a:rPr lang="en-IN" sz="1800" dirty="0">
                <a:solidFill>
                  <a:srgbClr val="000000"/>
                </a:solidFill>
                <a:effectLst/>
                <a:latin typeface="Tahoma" panose="020B0604030504040204" pitchFamily="34" charset="0"/>
                <a:ea typeface="Times New Roman" panose="02020603050405020304" pitchFamily="18" charset="0"/>
              </a:rPr>
              <a:t>•   </a:t>
            </a:r>
            <a:r>
              <a:rPr lang="hi-IN" sz="1800" dirty="0">
                <a:solidFill>
                  <a:srgbClr val="000000"/>
                </a:solidFill>
                <a:latin typeface="Tahoma" panose="020B0604030504040204" pitchFamily="34" charset="0"/>
                <a:ea typeface="Times New Roman" panose="02020603050405020304" pitchFamily="18" charset="0"/>
              </a:rPr>
              <a:t>यू.पी.एस</a:t>
            </a:r>
            <a:br>
              <a:rPr lang="en-IN" sz="1800" dirty="0">
                <a:solidFill>
                  <a:srgbClr val="000000"/>
                </a:solidFill>
                <a:effectLst/>
                <a:latin typeface="Tahoma" panose="020B0604030504040204" pitchFamily="34" charset="0"/>
                <a:ea typeface="Times New Roman" panose="02020603050405020304" pitchFamily="18" charset="0"/>
              </a:rPr>
            </a:br>
            <a:endParaRPr lang="en-IN" sz="1800" dirty="0"/>
          </a:p>
        </p:txBody>
      </p:sp>
    </p:spTree>
    <p:extLst>
      <p:ext uri="{BB962C8B-B14F-4D97-AF65-F5344CB8AC3E}">
        <p14:creationId xmlns:p14="http://schemas.microsoft.com/office/powerpoint/2010/main" val="3252251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3D0F3AE-66F7-477B-A12A-BAA98E0C595E}"/>
              </a:ext>
            </a:extLst>
          </p:cNvPr>
          <p:cNvSpPr/>
          <p:nvPr/>
        </p:nvSpPr>
        <p:spPr>
          <a:xfrm>
            <a:off x="1421566" y="1650912"/>
            <a:ext cx="9243935" cy="1692771"/>
          </a:xfrm>
          <a:prstGeom prst="rect">
            <a:avLst/>
          </a:prstGeom>
        </p:spPr>
        <p:txBody>
          <a:bodyPr wrap="square">
            <a:spAutoFit/>
          </a:bodyPr>
          <a:lstStyle/>
          <a:p>
            <a:pPr algn="ctr"/>
            <a:r>
              <a:rPr lang="hi-IN" sz="2200" b="1" dirty="0" err="1">
                <a:solidFill>
                  <a:srgbClr val="000000"/>
                </a:solidFill>
                <a:latin typeface="Arial Narrow" panose="020B0606020202030204" pitchFamily="34" charset="0"/>
                <a:ea typeface="Times New Roman" panose="02020603050405020304" pitchFamily="18" charset="0"/>
              </a:rPr>
              <a:t>हार्डवेयर</a:t>
            </a:r>
            <a:br>
              <a:rPr lang="en-US" b="1" dirty="0">
                <a:solidFill>
                  <a:srgbClr val="000000"/>
                </a:solidFill>
                <a:latin typeface="Arial Narrow" panose="020B0606020202030204" pitchFamily="34" charset="0"/>
                <a:ea typeface="Times New Roman" panose="02020603050405020304" pitchFamily="18" charset="0"/>
              </a:rPr>
            </a:br>
            <a:endParaRPr lang="en-US" b="1" dirty="0">
              <a:solidFill>
                <a:srgbClr val="000000"/>
              </a:solidFill>
              <a:latin typeface="Arial Narrow" panose="020B0606020202030204" pitchFamily="34" charset="0"/>
              <a:ea typeface="Times New Roman" panose="02020603050405020304" pitchFamily="18" charset="0"/>
            </a:endParaRPr>
          </a:p>
          <a:p>
            <a:r>
              <a:rPr lang="hi-IN" sz="1600" dirty="0" err="1">
                <a:solidFill>
                  <a:srgbClr val="000000"/>
                </a:solidFill>
                <a:latin typeface="Arial Narrow" panose="020B0606020202030204" pitchFamily="34" charset="0"/>
                <a:ea typeface="Times New Roman" panose="02020603050405020304" pitchFamily="18" charset="0"/>
              </a:rPr>
              <a:t>हार्डवेयर</a:t>
            </a:r>
            <a:r>
              <a:rPr lang="hi-IN" sz="1600" dirty="0">
                <a:solidFill>
                  <a:srgbClr val="000000"/>
                </a:solidFill>
                <a:latin typeface="Arial Narrow" panose="020B0606020202030204" pitchFamily="34" charset="0"/>
                <a:ea typeface="Times New Roman" panose="02020603050405020304" pitchFamily="18" charset="0"/>
              </a:rPr>
              <a:t> दो भागों में </a:t>
            </a:r>
            <a:r>
              <a:rPr lang="hi-IN" sz="1600" dirty="0" err="1">
                <a:solidFill>
                  <a:srgbClr val="000000"/>
                </a:solidFill>
                <a:latin typeface="Arial Narrow" panose="020B0606020202030204" pitchFamily="34" charset="0"/>
                <a:ea typeface="Times New Roman" panose="02020603050405020304" pitchFamily="18" charset="0"/>
              </a:rPr>
              <a:t>बॅटे</a:t>
            </a:r>
            <a:r>
              <a:rPr lang="hi-IN" sz="1600" dirty="0">
                <a:solidFill>
                  <a:srgbClr val="000000"/>
                </a:solidFill>
                <a:latin typeface="Arial Narrow" panose="020B0606020202030204" pitchFamily="34" charset="0"/>
                <a:ea typeface="Times New Roman" panose="02020603050405020304" pitchFamily="18" charset="0"/>
              </a:rPr>
              <a:t> रहता है</a:t>
            </a:r>
            <a:r>
              <a:rPr lang="en-US" sz="1600" dirty="0">
                <a:solidFill>
                  <a:srgbClr val="000000"/>
                </a:solidFill>
                <a:latin typeface="Calibri" panose="020F0502020204030204" pitchFamily="34" charset="0"/>
                <a:ea typeface="Times New Roman" panose="02020603050405020304" pitchFamily="18" charset="0"/>
              </a:rPr>
              <a:t>:</a:t>
            </a:r>
            <a:br>
              <a:rPr lang="en-US" sz="1600" b="1" dirty="0">
                <a:solidFill>
                  <a:srgbClr val="000000"/>
                </a:solidFill>
                <a:latin typeface="Arial Narrow" panose="020B0606020202030204" pitchFamily="34" charset="0"/>
                <a:ea typeface="Times New Roman" panose="02020603050405020304" pitchFamily="18" charset="0"/>
              </a:rPr>
            </a:br>
            <a:r>
              <a:rPr lang="en-IN" sz="1600" b="1"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rPr>
              <a:t> </a:t>
            </a:r>
            <a:endParaRPr lang="en-IN" sz="1600" b="1" dirty="0">
              <a:solidFill>
                <a:srgbClr val="000000"/>
              </a:solidFill>
              <a:latin typeface="Calibri" panose="020F0502020204030204" pitchFamily="34" charset="0"/>
              <a:ea typeface="Times New Roman" panose="02020603050405020304" pitchFamily="18" charset="0"/>
              <a:cs typeface="Mangal" panose="02040503050203030202" pitchFamily="18" charset="0"/>
            </a:endParaRPr>
          </a:p>
          <a:p>
            <a:pPr marL="285750" indent="-285750">
              <a:buFont typeface="Arial" panose="020B0604020202020204" pitchFamily="34" charset="0"/>
              <a:buChar char="•"/>
            </a:pPr>
            <a:r>
              <a:rPr lang="hi-IN" sz="1600" dirty="0" err="1">
                <a:latin typeface="Tahoma" panose="020B0604030504040204" pitchFamily="34" charset="0"/>
                <a:ea typeface="Times New Roman" panose="02020603050405020304" pitchFamily="18" charset="0"/>
              </a:rPr>
              <a:t>आउटपुट</a:t>
            </a:r>
            <a:r>
              <a:rPr lang="hi-IN" sz="1600" dirty="0">
                <a:latin typeface="Tahoma" panose="020B0604030504040204" pitchFamily="34" charset="0"/>
                <a:ea typeface="Times New Roman" panose="02020603050405020304" pitchFamily="18" charset="0"/>
              </a:rPr>
              <a:t> </a:t>
            </a:r>
            <a:r>
              <a:rPr lang="hi-IN" sz="1600" dirty="0" err="1">
                <a:latin typeface="Tahoma" panose="020B0604030504040204" pitchFamily="34" charset="0"/>
                <a:ea typeface="Times New Roman" panose="02020603050405020304" pitchFamily="18" charset="0"/>
              </a:rPr>
              <a:t>डिवाइस</a:t>
            </a:r>
            <a:endParaRPr lang="en-IN" sz="1600" dirty="0">
              <a:latin typeface="Calibri" panose="020F0502020204030204" pitchFamily="34" charset="0"/>
              <a:ea typeface="Times New Roman" panose="02020603050405020304" pitchFamily="18" charset="0"/>
              <a:cs typeface="Mangal" panose="02040503050203030202" pitchFamily="18" charset="0"/>
            </a:endParaRPr>
          </a:p>
          <a:p>
            <a:pPr marL="285750" indent="-285750">
              <a:buFont typeface="Arial" panose="020B0604020202020204" pitchFamily="34" charset="0"/>
              <a:buChar char="•"/>
            </a:pPr>
            <a:r>
              <a:rPr lang="hi-IN" sz="1600" dirty="0" err="1">
                <a:latin typeface="Tahoma" panose="020B0604030504040204" pitchFamily="34" charset="0"/>
                <a:ea typeface="Times New Roman" panose="02020603050405020304" pitchFamily="18" charset="0"/>
              </a:rPr>
              <a:t>इनपुट</a:t>
            </a:r>
            <a:r>
              <a:rPr lang="hi-IN" sz="1600" dirty="0">
                <a:latin typeface="Tahoma" panose="020B0604030504040204" pitchFamily="34" charset="0"/>
                <a:ea typeface="Times New Roman" panose="02020603050405020304" pitchFamily="18" charset="0"/>
              </a:rPr>
              <a:t> </a:t>
            </a:r>
            <a:r>
              <a:rPr lang="hi-IN" sz="1600" dirty="0" err="1">
                <a:latin typeface="Tahoma" panose="020B0604030504040204" pitchFamily="34" charset="0"/>
                <a:ea typeface="Times New Roman" panose="02020603050405020304" pitchFamily="18" charset="0"/>
              </a:rPr>
              <a:t>डिवाइस</a:t>
            </a:r>
            <a:endParaRPr lang="en-US" sz="1600" dirty="0"/>
          </a:p>
        </p:txBody>
      </p:sp>
    </p:spTree>
    <p:extLst>
      <p:ext uri="{BB962C8B-B14F-4D97-AF65-F5344CB8AC3E}">
        <p14:creationId xmlns:p14="http://schemas.microsoft.com/office/powerpoint/2010/main" val="894635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6551" y="1617814"/>
            <a:ext cx="9241435" cy="2467006"/>
          </a:xfrm>
        </p:spPr>
        <p:txBody>
          <a:bodyPr>
            <a:normAutofit/>
          </a:bodyPr>
          <a:lstStyle/>
          <a:p>
            <a:r>
              <a:rPr lang="hi-IN" sz="2200" b="1" dirty="0" err="1"/>
              <a:t>साफ्टवेयर</a:t>
            </a:r>
            <a:r>
              <a:rPr lang="hi-IN" sz="2200" b="1" dirty="0"/>
              <a:t> </a:t>
            </a:r>
            <a:endParaRPr lang="en-US" sz="2200" b="1" dirty="0"/>
          </a:p>
          <a:p>
            <a:endParaRPr lang="en-US" dirty="0"/>
          </a:p>
          <a:p>
            <a:pPr algn="l"/>
            <a:r>
              <a:rPr lang="hi-IN" sz="1600" dirty="0" err="1"/>
              <a:t>साफ्टवेयर</a:t>
            </a:r>
            <a:r>
              <a:rPr lang="hi-IN" sz="1600" dirty="0"/>
              <a:t> को तीन भागों में बांटा गया है </a:t>
            </a:r>
            <a:endParaRPr lang="en-US" sz="1600" dirty="0"/>
          </a:p>
          <a:p>
            <a:pPr marL="342900" indent="-342900" algn="l">
              <a:buFont typeface="Arial" panose="020B0604020202020204" pitchFamily="34" charset="0"/>
              <a:buChar char="•"/>
            </a:pPr>
            <a:r>
              <a:rPr lang="hi-IN" sz="1600" dirty="0" err="1"/>
              <a:t>प्रयुक्ति</a:t>
            </a:r>
            <a:r>
              <a:rPr lang="hi-IN" sz="1600" dirty="0"/>
              <a:t> </a:t>
            </a:r>
            <a:r>
              <a:rPr lang="hi-IN" sz="1600" dirty="0" err="1"/>
              <a:t>साफ्टवेयर</a:t>
            </a:r>
            <a:r>
              <a:rPr lang="hi-IN" sz="1600" dirty="0"/>
              <a:t> </a:t>
            </a:r>
            <a:r>
              <a:rPr lang="en-US" sz="1600" dirty="0"/>
              <a:t>(Application Software)</a:t>
            </a:r>
          </a:p>
          <a:p>
            <a:pPr marL="342900" indent="-342900" algn="l">
              <a:buFont typeface="Arial" panose="020B0604020202020204" pitchFamily="34" charset="0"/>
              <a:buChar char="•"/>
            </a:pPr>
            <a:r>
              <a:rPr lang="hi-IN" sz="1600" dirty="0"/>
              <a:t>कस्टम</a:t>
            </a:r>
            <a:r>
              <a:rPr lang="en-US" sz="1600" dirty="0"/>
              <a:t> </a:t>
            </a:r>
            <a:r>
              <a:rPr lang="hi-IN" sz="1600" dirty="0" err="1"/>
              <a:t>साफ्टवेयर</a:t>
            </a:r>
            <a:r>
              <a:rPr lang="en-US" sz="1600" dirty="0"/>
              <a:t> (Custom Software)</a:t>
            </a:r>
          </a:p>
          <a:p>
            <a:pPr marL="342900" indent="-342900" algn="l">
              <a:buFont typeface="Arial" panose="020B0604020202020204" pitchFamily="34" charset="0"/>
              <a:buChar char="•"/>
            </a:pPr>
            <a:r>
              <a:rPr lang="hi-IN" sz="1600" dirty="0" err="1"/>
              <a:t>सिस्टम</a:t>
            </a:r>
            <a:r>
              <a:rPr lang="en-US" sz="1600" dirty="0"/>
              <a:t> </a:t>
            </a:r>
            <a:r>
              <a:rPr lang="hi-IN" sz="1600" dirty="0" err="1"/>
              <a:t>साफ्टवेयर</a:t>
            </a:r>
            <a:r>
              <a:rPr lang="en-US" sz="1600" dirty="0"/>
              <a:t> (System Software)</a:t>
            </a:r>
            <a:endParaRPr lang="en-IN" sz="1600" dirty="0"/>
          </a:p>
        </p:txBody>
      </p:sp>
    </p:spTree>
    <p:extLst>
      <p:ext uri="{BB962C8B-B14F-4D97-AF65-F5344CB8AC3E}">
        <p14:creationId xmlns:p14="http://schemas.microsoft.com/office/powerpoint/2010/main" val="4167868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Thanks</a:t>
            </a:r>
          </a:p>
        </p:txBody>
      </p:sp>
      <p:sp>
        <p:nvSpPr>
          <p:cNvPr id="3" name="Subtitle 2"/>
          <p:cNvSpPr>
            <a:spLocks noGrp="1"/>
          </p:cNvSpPr>
          <p:nvPr>
            <p:ph type="subTitle" idx="1"/>
          </p:nvPr>
        </p:nvSpPr>
        <p:spPr/>
        <p:txBody>
          <a:bodyPr/>
          <a:lstStyle/>
          <a:p>
            <a:endParaRPr lang="en-IN"/>
          </a:p>
        </p:txBody>
      </p:sp>
    </p:spTree>
    <p:extLst>
      <p:ext uri="{BB962C8B-B14F-4D97-AF65-F5344CB8AC3E}">
        <p14:creationId xmlns:p14="http://schemas.microsoft.com/office/powerpoint/2010/main" val="4081863790"/>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710</TotalTime>
  <Words>125</Words>
  <Application>Microsoft Office PowerPoint</Application>
  <PresentationFormat>Widescreen</PresentationFormat>
  <Paragraphs>29</Paragraphs>
  <Slides>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9</vt:i4>
      </vt:variant>
    </vt:vector>
  </HeadingPairs>
  <TitlesOfParts>
    <vt:vector size="20" baseType="lpstr">
      <vt:lpstr>Arial</vt:lpstr>
      <vt:lpstr>Arial Narrow</vt:lpstr>
      <vt:lpstr>Calibri</vt:lpstr>
      <vt:lpstr>Calibri Light</vt:lpstr>
      <vt:lpstr>Franklin Gothic Book</vt:lpstr>
      <vt:lpstr>inherit</vt:lpstr>
      <vt:lpstr>Kruti Dev 010</vt:lpstr>
      <vt:lpstr>Tahoma</vt:lpstr>
      <vt:lpstr>Times New Roman</vt:lpstr>
      <vt:lpstr>Wingdings</vt:lpstr>
      <vt:lpstr>Crop</vt:lpstr>
      <vt:lpstr>PowerPoint Presentation</vt:lpstr>
      <vt:lpstr>कम्प्यूटर का जनक कौन है  कम्प्यूटर का जनक चार्ल्स बैबेज (Charles Babbage) को कहा जाता है,  चार्ल्स बैबेज जन्म लंदन में हुआ था, कंप्यूटर शब्द के लिए यानी एक ऐसी मशीन के लिए जो गणना करती है उसके लिए लैटिन भाषा के शब्द कंप्यूट (Comput)  को लिया गया  </vt:lpstr>
      <vt:lpstr>PowerPoint Presentation</vt:lpstr>
      <vt:lpstr>Computer मूलत दो भागों में बॅटा होता है-  सॉफ्टवेयर हार्डवेयर </vt:lpstr>
      <vt:lpstr>कंप्यूटर की विशेषता - Features of Computers in Hindi  1-   xfr  (Speed) -  2-  सटीकता ¼Accuracy) – 3-  स्वचलित (Automation) –  4-  स्थायी भंडारण क्षमता (permanent Storage)  5- विशाल भंडारण क्षमता (Large Storage Capacity) :  6- भंडारित सूचना को तीव्रगति से प्राप्त करना (Fast Retrieval): 7- जल्द निर्णय लेने की क्षमता (Quick Decision) :  8- विविधता (Versatility) :  9- पुनरावृति  (Repetition)  10- स्फूर्ति (Agility) : 11- गोपनीयता (Secrecy) : 12- कार्य की एकरूपता (Uniformity of work) :  </vt:lpstr>
      <vt:lpstr>कंप्यूटर की हार्डवेयर संरचना (Computer hardware structure)   कम्प्यूटर के निम्‍न महत्वपूर्ण भाग होते है:-  •    मोनीटर या एल.सी.डी. •    की-बोर्ड •    माऊस •    सी.पी.यू. •   यू.पी.एस </vt:lpstr>
      <vt:lpstr>PowerPoint Presentation</vt:lpstr>
      <vt:lpstr>PowerPoint Presentation</vt:lpstr>
      <vt:lpstr>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कंप्यूटर का परिचय  (Introduction to Computers in Hindi) कंप्‍यूटर क्‍या है - What is Computer कंप्यूटर शब्द अंग्रेजी के "Compute" शब्द से बना है, जिसका अर्थ है "गणना", करना होता है इसीलिए इसे गणक या संगणक भी कहा जाता है आजकल इसका use डाक्‍यूमेन्‍ट बनाने, E-mail, listening and viewing audio and video, play games, database preparation के साथ-साथ और कई कामों में किया जा रहा है, जैसे बैकों में, शैक्षणिक संस्‍थानों में, कार्यालयों में, घरों में, दुकानों में, Computer का उपयोग बहुतायत रूप से किया जा रहा है</dc:title>
  <dc:creator>User</dc:creator>
  <cp:lastModifiedBy>Bhatnagar, Anuj</cp:lastModifiedBy>
  <cp:revision>12</cp:revision>
  <dcterms:created xsi:type="dcterms:W3CDTF">2020-04-10T12:50:43Z</dcterms:created>
  <dcterms:modified xsi:type="dcterms:W3CDTF">2020-04-11T04:58:09Z</dcterms:modified>
</cp:coreProperties>
</file>