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624417" y="3717925"/>
            <a:ext cx="10943167"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4940300"/>
            <a:ext cx="10949517" cy="981075"/>
          </a:xfrm>
        </p:spPr>
        <p:txBody>
          <a:bodyPr/>
          <a:lstStyle>
            <a:lvl1pPr marL="0" indent="0" algn="r">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10"/>
          <p:cNvPicPr>
            <a:picLocks noChangeAspect="1"/>
          </p:cNvPicPr>
          <p:nvPr/>
        </p:nvPicPr>
        <p:blipFill>
          <a:blip r:embed="rId12"/>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7105" y="709295"/>
            <a:ext cx="5177790" cy="1143000"/>
          </a:xfrm>
        </p:spPr>
        <p:txBody>
          <a:bodyPr/>
          <a:lstStyle/>
          <a:p>
            <a:r>
              <a:rPr lang="en-IN" altLang="en-US" sz="9600" b="1" dirty="0">
                <a:solidFill>
                  <a:schemeClr val="bg1"/>
                </a:solidFill>
                <a:latin typeface="Microsoft YaHei" panose="020B0503020204020204" charset="-122"/>
                <a:ea typeface="Microsoft YaHei" panose="020B0503020204020204" charset="-122"/>
              </a:rPr>
              <a:t>Cubism</a:t>
            </a:r>
            <a:endParaRPr lang="en-IN" altLang="en-US" sz="9600" b="1" dirty="0">
              <a:solidFill>
                <a:schemeClr val="bg1"/>
              </a:solidFill>
              <a:latin typeface="Microsoft YaHei" panose="020B0503020204020204" charset="-122"/>
              <a:ea typeface="Microsoft YaHei" panose="020B0503020204020204" charset="-122"/>
            </a:endParaRPr>
          </a:p>
        </p:txBody>
      </p:sp>
      <p:sp>
        <p:nvSpPr>
          <p:cNvPr id="3" name="Subtitle 2"/>
          <p:cNvSpPr>
            <a:spLocks noGrp="1"/>
          </p:cNvSpPr>
          <p:nvPr>
            <p:ph type="subTitle" idx="1"/>
          </p:nvPr>
        </p:nvSpPr>
        <p:spPr>
          <a:xfrm>
            <a:off x="6877050" y="3955415"/>
            <a:ext cx="4994910" cy="2621915"/>
          </a:xfrm>
        </p:spPr>
        <p:txBody>
          <a:bodyPr/>
          <a:lstStyle/>
          <a:p>
            <a:r>
              <a:rPr lang="en-IN" altLang="en-US" sz="2800" b="1"/>
              <a:t>By :- Dr. Vandana Verma</a:t>
            </a:r>
            <a:endParaRPr lang="en-IN" altLang="en-US" sz="2800" b="1"/>
          </a:p>
          <a:p>
            <a:r>
              <a:rPr lang="en-IN" altLang="en-US" sz="2800" b="1"/>
              <a:t>Associate Professor</a:t>
            </a:r>
            <a:endParaRPr lang="en-IN" altLang="en-US" sz="2800" b="1"/>
          </a:p>
          <a:p>
            <a:r>
              <a:rPr lang="en-IN" altLang="en-US" sz="2800" b="1"/>
              <a:t>Drg. &amp; Ptg. department</a:t>
            </a:r>
            <a:endParaRPr lang="en-IN" altLang="en-US" sz="2800" b="1"/>
          </a:p>
          <a:p>
            <a:r>
              <a:rPr lang="en-IN" altLang="en-US" sz="2800" b="1"/>
              <a:t>J.K.P.(P.G) College</a:t>
            </a:r>
            <a:endParaRPr lang="en-IN" altLang="en-US" sz="2800" b="1"/>
          </a:p>
          <a:p>
            <a:r>
              <a:rPr lang="en-IN" altLang="en-US" sz="2800" b="1"/>
              <a:t>Muzaffarnagar</a:t>
            </a:r>
            <a:endParaRPr lang="en-IN" altLang="en-US" sz="2800" b="1"/>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825240" y="548005"/>
            <a:ext cx="4899660" cy="1461770"/>
          </a:xfrm>
        </p:spPr>
        <p:txBody>
          <a:bodyPr/>
          <a:p>
            <a:r>
              <a:rPr lang="en-IN" altLang="en-US" sz="8000" b="1">
                <a:solidFill>
                  <a:schemeClr val="bg1"/>
                </a:solidFill>
              </a:rPr>
              <a:t>Definition</a:t>
            </a:r>
            <a:endParaRPr lang="en-IN" altLang="en-US" sz="8000" b="1">
              <a:solidFill>
                <a:schemeClr val="bg1"/>
              </a:solidFill>
            </a:endParaRPr>
          </a:p>
        </p:txBody>
      </p:sp>
      <p:sp>
        <p:nvSpPr>
          <p:cNvPr id="3" name="Content Placeholder 2"/>
          <p:cNvSpPr>
            <a:spLocks noGrp="1"/>
          </p:cNvSpPr>
          <p:nvPr>
            <p:ph idx="1"/>
          </p:nvPr>
        </p:nvSpPr>
        <p:spPr>
          <a:xfrm>
            <a:off x="609600" y="3100070"/>
            <a:ext cx="10972800" cy="3296920"/>
          </a:xfrm>
        </p:spPr>
        <p:txBody>
          <a:bodyPr/>
          <a:p>
            <a:r>
              <a:rPr lang="en-US"/>
              <a:t>Cubism is a style of art which aims to show all of the possible viewpoints of a person or an object all at once. It is called Cubism because the </a:t>
            </a:r>
            <a:r>
              <a:rPr lang="en-IN" altLang="en-US"/>
              <a:t>objects</a:t>
            </a:r>
            <a:r>
              <a:rPr lang="en-US"/>
              <a:t> represented in the artworks look like they are made out of cubes and other geometrical shapes. Cubism was first started by Pablo Picasso and Georges Braque.</a:t>
            </a:r>
            <a:endParaRPr lang="en-US"/>
          </a:p>
        </p:txBody>
      </p:sp>
    </p:spTree>
  </p:cSld>
  <p:clrMapOvr>
    <a:masterClrMapping/>
  </p:clrMapOvr>
  <p:transition>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333115" y="340360"/>
            <a:ext cx="5525770" cy="1445895"/>
          </a:xfrm>
        </p:spPr>
        <p:txBody>
          <a:bodyPr/>
          <a:p>
            <a:r>
              <a:rPr lang="en-IN" altLang="en-US" sz="7200" b="1">
                <a:solidFill>
                  <a:schemeClr val="bg1"/>
                </a:solidFill>
              </a:rPr>
              <a:t>Time Period</a:t>
            </a:r>
            <a:endParaRPr lang="en-IN" altLang="en-US" sz="7200" b="1">
              <a:solidFill>
                <a:schemeClr val="bg1"/>
              </a:solidFill>
            </a:endParaRPr>
          </a:p>
        </p:txBody>
      </p:sp>
      <p:sp>
        <p:nvSpPr>
          <p:cNvPr id="3" name="Content Placeholder 2"/>
          <p:cNvSpPr>
            <a:spLocks noGrp="1"/>
          </p:cNvSpPr>
          <p:nvPr>
            <p:ph idx="1"/>
          </p:nvPr>
        </p:nvSpPr>
        <p:spPr>
          <a:xfrm>
            <a:off x="609600" y="2143760"/>
            <a:ext cx="10972800" cy="4476750"/>
          </a:xfrm>
        </p:spPr>
        <p:txBody>
          <a:bodyPr/>
          <a:p>
            <a:r>
              <a:rPr lang="en-US" sz="2400"/>
              <a:t>Cubism is an early-20th-century art movement which brought European painting  forward toward 20th century Modern art.</a:t>
            </a:r>
            <a:endParaRPr lang="en-US" sz="2400"/>
          </a:p>
          <a:p>
            <a:r>
              <a:rPr lang="en-US" sz="2400"/>
              <a:t> According to Cooper there was "Early Cubism", (from 1906 to 1908) when the movement was initially developed in the studios of Picasso and Braque; the second phase being called "High Cubism", (from 1909 to 1914) during which time Juan Gris emerged as an important exponent (after 1911); and finally Cooper referred to "Late Cubism" (from 1914 to 1921) as the last phase of Cubism as a radical avant-garde movement. Douglas Cooper's restrictive use of these terms to distinguish the work of Braque, Picasso, Gris (from 1911) and Léger (to a lesser extent) implied an intentional value judgement</a:t>
            </a:r>
            <a:r>
              <a:rPr lang="en-US" sz="2800"/>
              <a:t>.</a:t>
            </a:r>
            <a:r>
              <a:rPr lang="en-US"/>
              <a:t> </a:t>
            </a:r>
            <a:endParaRPr lang="en-US"/>
          </a:p>
        </p:txBody>
      </p:sp>
    </p:spTree>
  </p:cSld>
  <p:clrMapOvr>
    <a:masterClrMapping/>
  </p:clrMapOvr>
  <p:transition>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26915" y="369570"/>
            <a:ext cx="3137535" cy="1269365"/>
          </a:xfrm>
        </p:spPr>
        <p:txBody>
          <a:bodyPr/>
          <a:p>
            <a:r>
              <a:rPr lang="en-IN" altLang="en-US" sz="8000" b="1">
                <a:solidFill>
                  <a:schemeClr val="bg1"/>
                </a:solidFill>
              </a:rPr>
              <a:t>Style</a:t>
            </a:r>
            <a:endParaRPr lang="en-IN" altLang="en-US" sz="8000" b="1">
              <a:solidFill>
                <a:schemeClr val="bg1"/>
              </a:solidFill>
            </a:endParaRPr>
          </a:p>
        </p:txBody>
      </p:sp>
      <p:sp>
        <p:nvSpPr>
          <p:cNvPr id="3" name="Content Placeholder 2"/>
          <p:cNvSpPr>
            <a:spLocks noGrp="1"/>
          </p:cNvSpPr>
          <p:nvPr>
            <p:ph idx="1"/>
          </p:nvPr>
        </p:nvSpPr>
        <p:spPr>
          <a:xfrm>
            <a:off x="609600" y="3203575"/>
            <a:ext cx="10972800" cy="2700020"/>
          </a:xfrm>
        </p:spPr>
        <p:txBody>
          <a:bodyPr/>
          <a:p>
            <a:r>
              <a:rPr lang="en-US" sz="4000"/>
              <a:t>Analytical Cubism </a:t>
            </a:r>
            <a:endParaRPr lang="en-US" sz="4000"/>
          </a:p>
          <a:p>
            <a:r>
              <a:rPr lang="en-US" sz="4000"/>
              <a:t>Mechanistic Cubism</a:t>
            </a:r>
            <a:endParaRPr lang="en-US" sz="4000"/>
          </a:p>
          <a:p>
            <a:r>
              <a:rPr lang="en-US" sz="4000"/>
              <a:t>Synthetic Cubism</a:t>
            </a:r>
            <a:endParaRPr lang="en-US" sz="4000"/>
          </a:p>
          <a:p>
            <a:r>
              <a:rPr lang="en-US" sz="4000"/>
              <a:t>Colonial Cubism</a:t>
            </a:r>
            <a:endParaRPr lang="en-US" sz="4000"/>
          </a:p>
        </p:txBody>
      </p:sp>
    </p:spTree>
  </p:cSld>
  <p:clrMapOvr>
    <a:masterClrMapping/>
  </p:clrMapOvr>
  <p:transition>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184015" y="518795"/>
            <a:ext cx="3824605" cy="1105535"/>
          </a:xfrm>
        </p:spPr>
        <p:txBody>
          <a:bodyPr/>
          <a:p>
            <a:r>
              <a:rPr lang="en-IN" altLang="en-US" sz="8800" b="1">
                <a:solidFill>
                  <a:schemeClr val="bg1"/>
                </a:solidFill>
              </a:rPr>
              <a:t>Artist</a:t>
            </a:r>
            <a:endParaRPr lang="en-IN" altLang="en-US" sz="8800" b="1">
              <a:solidFill>
                <a:schemeClr val="bg1"/>
              </a:solidFill>
            </a:endParaRPr>
          </a:p>
        </p:txBody>
      </p:sp>
      <p:sp>
        <p:nvSpPr>
          <p:cNvPr id="3" name="Content Placeholder 2"/>
          <p:cNvSpPr>
            <a:spLocks noGrp="1"/>
          </p:cNvSpPr>
          <p:nvPr>
            <p:ph idx="1"/>
          </p:nvPr>
        </p:nvSpPr>
        <p:spPr>
          <a:xfrm>
            <a:off x="609600" y="3606800"/>
            <a:ext cx="10972800" cy="2103755"/>
          </a:xfrm>
        </p:spPr>
        <p:txBody>
          <a:bodyPr/>
          <a:p>
            <a:r>
              <a:rPr lang="en-US" sz="5400"/>
              <a:t>Georges Braque </a:t>
            </a:r>
            <a:endParaRPr lang="en-US" sz="5400"/>
          </a:p>
          <a:p>
            <a:r>
              <a:rPr lang="en-IN" altLang="en-US" sz="5400"/>
              <a:t>Pablo Picasoo</a:t>
            </a:r>
            <a:endParaRPr lang="en-IN" altLang="en-US" sz="5400"/>
          </a:p>
        </p:txBody>
      </p:sp>
    </p:spTree>
  </p:cSld>
  <p:clrMapOvr>
    <a:masterClrMapping/>
  </p:clrMapOvr>
  <p:transition>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998980" y="357505"/>
            <a:ext cx="8194040" cy="1021080"/>
          </a:xfrm>
        </p:spPr>
        <p:txBody>
          <a:bodyPr/>
          <a:p>
            <a:r>
              <a:rPr lang="en-US" sz="8000" b="1">
                <a:solidFill>
                  <a:schemeClr val="bg1"/>
                </a:solidFill>
              </a:rPr>
              <a:t>Georges Braque</a:t>
            </a:r>
            <a:r>
              <a:rPr lang="en-US"/>
              <a:t> </a:t>
            </a:r>
            <a:endParaRPr lang="en-US"/>
          </a:p>
        </p:txBody>
      </p:sp>
      <p:pic>
        <p:nvPicPr>
          <p:cNvPr id="6" name="Content Placeholder 5"/>
          <p:cNvPicPr>
            <a:picLocks noChangeAspect="1"/>
          </p:cNvPicPr>
          <p:nvPr>
            <p:ph idx="1"/>
          </p:nvPr>
        </p:nvPicPr>
        <p:blipFill>
          <a:blip r:embed="rId1"/>
          <a:stretch>
            <a:fillRect/>
          </a:stretch>
        </p:blipFill>
        <p:spPr>
          <a:xfrm>
            <a:off x="8681720" y="2606675"/>
            <a:ext cx="3067050" cy="3810000"/>
          </a:xfrm>
          <a:prstGeom prst="rect">
            <a:avLst/>
          </a:prstGeom>
        </p:spPr>
      </p:pic>
      <p:sp>
        <p:nvSpPr>
          <p:cNvPr id="8" name="Text Box 7"/>
          <p:cNvSpPr txBox="1"/>
          <p:nvPr/>
        </p:nvSpPr>
        <p:spPr>
          <a:xfrm rot="16200000">
            <a:off x="2061845" y="927100"/>
            <a:ext cx="3876040" cy="7235190"/>
          </a:xfrm>
          <a:prstGeom prst="rect">
            <a:avLst/>
          </a:prstGeom>
          <a:noFill/>
        </p:spPr>
        <p:txBody>
          <a:bodyPr vert="eaVert" wrap="square" rtlCol="0">
            <a:spAutoFit/>
          </a:bodyPr>
          <a:p>
            <a:r>
              <a:rPr lang="en-US" sz="2400" b="1"/>
              <a:t>Born:</a:t>
            </a:r>
            <a:r>
              <a:rPr lang="en-US" sz="2400"/>
              <a:t> May 13, 1882</a:t>
            </a:r>
            <a:endParaRPr lang="en-US" sz="2400"/>
          </a:p>
          <a:p>
            <a:r>
              <a:rPr lang="en-US" sz="2400" b="1"/>
              <a:t>Died:</a:t>
            </a:r>
            <a:r>
              <a:rPr lang="en-US" sz="2400"/>
              <a:t> August 31, 1963</a:t>
            </a:r>
            <a:endParaRPr lang="en-US" sz="2400"/>
          </a:p>
          <a:p>
            <a:r>
              <a:rPr lang="en-US" sz="2400" b="1"/>
              <a:t>Active Years:</a:t>
            </a:r>
            <a:r>
              <a:rPr lang="en-US" sz="2400"/>
              <a:t> 1900 - 1963</a:t>
            </a:r>
            <a:endParaRPr lang="en-US" sz="2400"/>
          </a:p>
          <a:p>
            <a:r>
              <a:rPr lang="en-US" sz="2400" b="1"/>
              <a:t>Nationality: </a:t>
            </a:r>
            <a:r>
              <a:rPr lang="en-US" sz="2400"/>
              <a:t>French</a:t>
            </a:r>
            <a:endParaRPr lang="en-US" sz="2400"/>
          </a:p>
          <a:p>
            <a:r>
              <a:rPr lang="en-US" sz="2400" b="1"/>
              <a:t>Art Movement: </a:t>
            </a:r>
            <a:r>
              <a:rPr lang="en-US" sz="2400"/>
              <a:t>Cubism</a:t>
            </a:r>
            <a:endParaRPr lang="en-US" sz="2400"/>
          </a:p>
          <a:p>
            <a:r>
              <a:rPr lang="en-US" sz="2400" b="1"/>
              <a:t>Painting School: </a:t>
            </a:r>
            <a:r>
              <a:rPr lang="en-US" sz="2400"/>
              <a:t>École de Paris, Les Fauves</a:t>
            </a:r>
            <a:endParaRPr lang="en-US" sz="2400"/>
          </a:p>
          <a:p>
            <a:r>
              <a:rPr lang="en-US" sz="2400" b="1"/>
              <a:t>Field:</a:t>
            </a:r>
            <a:r>
              <a:rPr lang="en-US" sz="2400"/>
              <a:t> painting, sculpture</a:t>
            </a:r>
            <a:endParaRPr lang="en-US" sz="2400"/>
          </a:p>
          <a:p>
            <a:r>
              <a:rPr lang="en-US" sz="2400" b="1"/>
              <a:t>Influenced by: </a:t>
            </a:r>
            <a:r>
              <a:rPr lang="en-US" sz="2400"/>
              <a:t>Nicolas Poussin</a:t>
            </a:r>
            <a:endParaRPr lang="en-US" sz="2400"/>
          </a:p>
          <a:p>
            <a:r>
              <a:rPr lang="en-US" sz="2400" b="1"/>
              <a:t>Influenced on: </a:t>
            </a:r>
            <a:r>
              <a:rPr lang="en-US" sz="2400"/>
              <a:t>David Alfaro Siqueiros, Vilhelm Lundstrom, Mikhail Larionov, Carlos Nadal</a:t>
            </a:r>
            <a:endParaRPr lang="en-US" sz="2400"/>
          </a:p>
        </p:txBody>
      </p:sp>
    </p:spTree>
  </p:cSld>
  <p:clrMapOvr>
    <a:masterClrMapping/>
  </p:clrMapOvr>
  <p:transition>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430145" y="205740"/>
            <a:ext cx="7331710" cy="1240155"/>
          </a:xfrm>
        </p:spPr>
        <p:txBody>
          <a:bodyPr/>
          <a:p>
            <a:r>
              <a:rPr lang="en-IN" altLang="en-US" sz="8000" b="1">
                <a:solidFill>
                  <a:schemeClr val="bg1"/>
                </a:solidFill>
                <a:sym typeface="+mn-ea"/>
              </a:rPr>
              <a:t>Pablo Picasoo</a:t>
            </a:r>
            <a:endParaRPr lang="en-IN" altLang="en-US" sz="8000" b="1">
              <a:solidFill>
                <a:schemeClr val="bg1"/>
              </a:solidFill>
              <a:sym typeface="+mn-ea"/>
            </a:endParaRPr>
          </a:p>
        </p:txBody>
      </p:sp>
      <p:pic>
        <p:nvPicPr>
          <p:cNvPr id="4" name="Content Placeholder 3"/>
          <p:cNvPicPr>
            <a:picLocks noChangeAspect="1"/>
          </p:cNvPicPr>
          <p:nvPr>
            <p:ph idx="1"/>
          </p:nvPr>
        </p:nvPicPr>
        <p:blipFill>
          <a:blip r:embed="rId1"/>
          <a:stretch>
            <a:fillRect/>
          </a:stretch>
        </p:blipFill>
        <p:spPr>
          <a:xfrm>
            <a:off x="7785735" y="2492375"/>
            <a:ext cx="3810000" cy="3810000"/>
          </a:xfrm>
          <a:prstGeom prst="rect">
            <a:avLst/>
          </a:prstGeom>
        </p:spPr>
      </p:pic>
      <p:sp>
        <p:nvSpPr>
          <p:cNvPr id="5" name="Text Box 4"/>
          <p:cNvSpPr txBox="1"/>
          <p:nvPr/>
        </p:nvSpPr>
        <p:spPr>
          <a:xfrm>
            <a:off x="106045" y="1567180"/>
            <a:ext cx="7584440" cy="5354320"/>
          </a:xfrm>
          <a:prstGeom prst="rect">
            <a:avLst/>
          </a:prstGeom>
          <a:noFill/>
        </p:spPr>
        <p:txBody>
          <a:bodyPr wrap="square" rtlCol="0">
            <a:spAutoFit/>
          </a:bodyPr>
          <a:p>
            <a:r>
              <a:rPr lang="en-US" b="1"/>
              <a:t>Pablo Diego José Francisco de Paula Juan Nepomuceno María de los Remedios Cipriano de la Santísima Trinidad Ruiz y Picasso</a:t>
            </a:r>
            <a:endParaRPr lang="en-US" b="1"/>
          </a:p>
          <a:p>
            <a:r>
              <a:rPr lang="en-US" b="1"/>
              <a:t>Born: </a:t>
            </a:r>
            <a:r>
              <a:rPr lang="en-US"/>
              <a:t>October 25, 1881; Málaga, Spain  </a:t>
            </a:r>
            <a:endParaRPr lang="en-US"/>
          </a:p>
          <a:p>
            <a:r>
              <a:rPr lang="en-US" b="1"/>
              <a:t>Died:</a:t>
            </a:r>
            <a:r>
              <a:rPr lang="en-US"/>
              <a:t> April 8, 1973; Mougins, France  </a:t>
            </a:r>
            <a:endParaRPr lang="en-US"/>
          </a:p>
          <a:p>
            <a:r>
              <a:rPr lang="en-US" b="1"/>
              <a:t>Active Years: </a:t>
            </a:r>
            <a:r>
              <a:rPr lang="en-US"/>
              <a:t>1895 - 1973</a:t>
            </a:r>
            <a:endParaRPr lang="en-US"/>
          </a:p>
          <a:p>
            <a:r>
              <a:rPr lang="en-US" b="1"/>
              <a:t>Nationality: </a:t>
            </a:r>
            <a:r>
              <a:rPr lang="en-US"/>
              <a:t>Spanish</a:t>
            </a:r>
            <a:endParaRPr lang="en-US"/>
          </a:p>
          <a:p>
            <a:r>
              <a:rPr lang="en-US" b="1"/>
              <a:t>Art Movement: </a:t>
            </a:r>
            <a:r>
              <a:rPr lang="en-US"/>
              <a:t>Cubism, Post-Impressionism, Neoclassicism, Surrealism</a:t>
            </a:r>
            <a:endParaRPr lang="en-US"/>
          </a:p>
          <a:p>
            <a:r>
              <a:rPr lang="en-US" b="1"/>
              <a:t>Painting School:</a:t>
            </a:r>
            <a:r>
              <a:rPr lang="en-US"/>
              <a:t> École de Paris</a:t>
            </a:r>
            <a:endParaRPr lang="en-US"/>
          </a:p>
          <a:p>
            <a:r>
              <a:rPr lang="en-US"/>
              <a:t>Field: painting, sculpture, drawing, lithography, graphics</a:t>
            </a:r>
            <a:endParaRPr lang="en-US"/>
          </a:p>
          <a:p>
            <a:r>
              <a:rPr lang="en-US" b="1"/>
              <a:t>Influenced by:</a:t>
            </a:r>
            <a:r>
              <a:rPr lang="en-US"/>
              <a:t> Marc Chagall, Henri Rousseau, El Greco, Francisco Goya, Paul Gauguin, Paul Cezanne, Henri Matisse, Auguste Rodin, Nicolas Poussin, Pierre-Auguste Renoir</a:t>
            </a:r>
            <a:endParaRPr lang="en-US"/>
          </a:p>
          <a:p>
            <a:r>
              <a:rPr lang="en-US" b="1"/>
              <a:t>Influenced on:</a:t>
            </a:r>
            <a:r>
              <a:rPr lang="en-US"/>
              <a:t> Marc Chagall, Amedeo Modigliani, Willem de Kooning, Jasper Johns, Arshile Gorky, Lee Krasner, Jackson Pollock, Robert Delaunay, Piet Mondrian, Karel Appel, Balcomb Greene, Francis Bacon, David Alfaro Siqueiros, Salvador Dali, Tamara de Lempicka, Vilhelm Lundstrom, Cubism, Surrealism, Pop Art, Conceptual Art</a:t>
            </a:r>
            <a:endParaRPr lang="en-US"/>
          </a:p>
          <a:p>
            <a:r>
              <a:rPr lang="en-US" b="1"/>
              <a:t>Art institution:</a:t>
            </a:r>
            <a:r>
              <a:rPr lang="en-US"/>
              <a:t> Real Academia de Bellas Artes de San Fernando, Madrid, Spain</a:t>
            </a:r>
            <a:endParaRPr lang="en-US"/>
          </a:p>
        </p:txBody>
      </p:sp>
    </p:spTree>
  </p:cSld>
  <p:clrMapOvr>
    <a:masterClrMapping/>
  </p:clrMapOvr>
  <p:transition>
    <p:pull/>
  </p:transition>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2535</Words>
  <Application>WPS Presentation</Application>
  <PresentationFormat>Widescreen</PresentationFormat>
  <Paragraphs>55</Paragraphs>
  <Slides>7</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7</vt:i4>
      </vt:variant>
    </vt:vector>
  </HeadingPairs>
  <TitlesOfParts>
    <vt:vector size="20" baseType="lpstr">
      <vt:lpstr>Arial</vt:lpstr>
      <vt:lpstr>SimSun</vt:lpstr>
      <vt:lpstr>Wingdings</vt:lpstr>
      <vt:lpstr>Calibri Light</vt:lpstr>
      <vt:lpstr>Calibri</vt:lpstr>
      <vt:lpstr>Microsoft YaHei</vt:lpstr>
      <vt:lpstr>Arial Unicode MS</vt:lpstr>
      <vt:lpstr>Malgun Gothic</vt:lpstr>
      <vt:lpstr>Malgun Gothic Semilight</vt:lpstr>
      <vt:lpstr>Microsoft JhengHei</vt:lpstr>
      <vt:lpstr>Microsoft JhengHei UI Light</vt:lpstr>
      <vt:lpstr>Microsoft YaHei Light</vt:lpstr>
      <vt:lpstr>Green Color</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Cubism</dc:title>
  <dc:creator/>
  <cp:lastModifiedBy>abhinav</cp:lastModifiedBy>
  <cp:revision>1</cp:revision>
  <dcterms:created xsi:type="dcterms:W3CDTF">2020-04-17T13:07:12Z</dcterms:created>
  <dcterms:modified xsi:type="dcterms:W3CDTF">2020-04-17T13:07:12Z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1033-11.2.0.9255</vt:lpwstr>
  </property>
</Properties>
</file>